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324" r:id="rId3"/>
    <p:sldId id="264" r:id="rId4"/>
    <p:sldId id="269" r:id="rId5"/>
    <p:sldId id="272" r:id="rId6"/>
    <p:sldId id="283" r:id="rId7"/>
    <p:sldId id="276" r:id="rId8"/>
    <p:sldId id="274" r:id="rId9"/>
    <p:sldId id="285" r:id="rId10"/>
    <p:sldId id="275" r:id="rId11"/>
    <p:sldId id="273" r:id="rId12"/>
    <p:sldId id="277" r:id="rId13"/>
    <p:sldId id="281" r:id="rId14"/>
    <p:sldId id="279" r:id="rId15"/>
    <p:sldId id="284" r:id="rId16"/>
    <p:sldId id="327" r:id="rId17"/>
    <p:sldId id="293" r:id="rId18"/>
    <p:sldId id="297" r:id="rId19"/>
    <p:sldId id="299" r:id="rId20"/>
    <p:sldId id="294" r:id="rId21"/>
    <p:sldId id="296" r:id="rId22"/>
    <p:sldId id="325" r:id="rId23"/>
  </p:sldIdLst>
  <p:sldSz cx="12192000" cy="6858000"/>
  <p:notesSz cx="6735763" cy="98663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000"/>
    <a:srgbClr val="D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96"/>
      </p:cViewPr>
      <p:guideLst/>
    </p:cSldViewPr>
  </p:slideViewPr>
  <p:notesTextViewPr>
    <p:cViewPr>
      <p:scale>
        <a:sx n="1" d="1"/>
        <a:sy n="1" d="1"/>
      </p:scale>
      <p:origin x="0" y="0"/>
    </p:cViewPr>
  </p:notesTextViewPr>
  <p:notesViewPr>
    <p:cSldViewPr snapToGrid="0">
      <p:cViewPr varScale="1">
        <p:scale>
          <a:sx n="82" d="100"/>
          <a:sy n="82" d="100"/>
        </p:scale>
        <p:origin x="398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C061F8DB-F214-442A-9377-7126CBECEC7F}" type="datetimeFigureOut">
              <a:rPr lang="es-ES" smtClean="0"/>
              <a:t>12/01/2023</a:t>
            </a:fld>
            <a:endParaRPr lang="es-ES"/>
          </a:p>
        </p:txBody>
      </p:sp>
      <p:sp>
        <p:nvSpPr>
          <p:cNvPr id="4" name="Marcador de pie de página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D6C0E0EA-2FB5-4FEE-BFE4-80F71EABCFD4}" type="slidenum">
              <a:rPr lang="es-ES" smtClean="0"/>
              <a:t>‹Nº›</a:t>
            </a:fld>
            <a:endParaRPr lang="es-ES"/>
          </a:p>
        </p:txBody>
      </p:sp>
    </p:spTree>
    <p:extLst>
      <p:ext uri="{BB962C8B-B14F-4D97-AF65-F5344CB8AC3E}">
        <p14:creationId xmlns:p14="http://schemas.microsoft.com/office/powerpoint/2010/main" val="3050793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AE062F9B-8D58-4DBD-BF91-CA61E7820A50}" type="datetimeFigureOut">
              <a:rPr lang="es-ES" smtClean="0"/>
              <a:t>12/01/2023</a:t>
            </a:fld>
            <a:endParaRPr lang="es-ES"/>
          </a:p>
        </p:txBody>
      </p:sp>
      <p:sp>
        <p:nvSpPr>
          <p:cNvPr id="4" name="Marcador de imagen de diapositiva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3638ED57-39F7-4B06-88D6-A45231C5BD14}" type="slidenum">
              <a:rPr lang="es-ES" smtClean="0"/>
              <a:t>‹Nº›</a:t>
            </a:fld>
            <a:endParaRPr lang="es-ES"/>
          </a:p>
        </p:txBody>
      </p:sp>
    </p:spTree>
    <p:extLst>
      <p:ext uri="{BB962C8B-B14F-4D97-AF65-F5344CB8AC3E}">
        <p14:creationId xmlns:p14="http://schemas.microsoft.com/office/powerpoint/2010/main" val="1091888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884602-A8A8-452D-88A3-47B6E4ABBDE9}" type="slidenum">
              <a:rPr lang="es-ES" altLang="es-ES">
                <a:solidFill>
                  <a:srgbClr val="000000"/>
                </a:solidFill>
              </a:rPr>
              <a:pPr/>
              <a:t>4</a:t>
            </a:fld>
            <a:endParaRPr lang="es-ES" altLang="es-ES">
              <a:solidFill>
                <a:srgbClr val="000000"/>
              </a:solidFill>
            </a:endParaRPr>
          </a:p>
        </p:txBody>
      </p:sp>
      <p:sp>
        <p:nvSpPr>
          <p:cNvPr id="717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8DA9DC20-44F5-4333-8799-BFA7472B064F}" type="slidenum">
              <a:rPr lang="en-US" altLang="es-ES" sz="1200">
                <a:solidFill>
                  <a:srgbClr val="000000"/>
                </a:solidFill>
                <a:ea typeface="MS PGothic" panose="020B0600070205080204" pitchFamily="34" charset="-128"/>
              </a:rPr>
              <a:pPr algn="r" fontAlgn="base">
                <a:spcBef>
                  <a:spcPct val="0"/>
                </a:spcBef>
                <a:spcAft>
                  <a:spcPct val="0"/>
                </a:spcAft>
              </a:pPr>
              <a:t>4</a:t>
            </a:fld>
            <a:endParaRPr lang="en-US" altLang="es-ES" sz="1200">
              <a:solidFill>
                <a:srgbClr val="000000"/>
              </a:solidFill>
              <a:ea typeface="MS PGothic" panose="020B0600070205080204" pitchFamily="34" charset="-128"/>
            </a:endParaRPr>
          </a:p>
        </p:txBody>
      </p:sp>
      <p:sp>
        <p:nvSpPr>
          <p:cNvPr id="7172" name="Rectangle 2"/>
          <p:cNvSpPr>
            <a:spLocks noGrp="1" noRot="1" noChangeAspect="1" noChangeArrowheads="1" noTextEdit="1"/>
          </p:cNvSpPr>
          <p:nvPr>
            <p:ph type="sldImg"/>
          </p:nvPr>
        </p:nvSpPr>
        <p:spPr>
          <a:ln/>
        </p:spPr>
      </p:sp>
      <p:sp>
        <p:nvSpPr>
          <p:cNvPr id="7173" name="Rectangle 3"/>
          <p:cNvSpPr>
            <a:spLocks noGrp="1" noChangeArrowheads="1"/>
          </p:cNvSpPr>
          <p:nvPr>
            <p:ph type="body" idx="1"/>
          </p:nvPr>
        </p:nvSpPr>
        <p:spPr>
          <a:xfrm>
            <a:off x="687388" y="4343400"/>
            <a:ext cx="5486400" cy="4114800"/>
          </a:xfrm>
          <a:noFill/>
        </p:spPr>
        <p:txBody>
          <a:bodyPr/>
          <a:lstStyle/>
          <a:p>
            <a:pPr eaLnBrk="1" hangingPunct="1"/>
            <a:endParaRPr lang="de-DE" altLang="es-ES">
              <a:ea typeface="MS PGothic" panose="020B0600070205080204" pitchFamily="34" charset="-128"/>
            </a:endParaRPr>
          </a:p>
        </p:txBody>
      </p:sp>
    </p:spTree>
    <p:extLst>
      <p:ext uri="{BB962C8B-B14F-4D97-AF65-F5344CB8AC3E}">
        <p14:creationId xmlns:p14="http://schemas.microsoft.com/office/powerpoint/2010/main" val="335033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884602-A8A8-452D-88A3-47B6E4ABBDE9}" type="slidenum">
              <a:rPr lang="es-ES" altLang="es-ES">
                <a:solidFill>
                  <a:srgbClr val="000000"/>
                </a:solidFill>
              </a:rPr>
              <a:pPr/>
              <a:t>7</a:t>
            </a:fld>
            <a:endParaRPr lang="es-ES" altLang="es-ES">
              <a:solidFill>
                <a:srgbClr val="000000"/>
              </a:solidFill>
            </a:endParaRPr>
          </a:p>
        </p:txBody>
      </p:sp>
      <p:sp>
        <p:nvSpPr>
          <p:cNvPr id="717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8DA9DC20-44F5-4333-8799-BFA7472B064F}" type="slidenum">
              <a:rPr lang="en-US" altLang="es-ES" sz="1200">
                <a:solidFill>
                  <a:srgbClr val="000000"/>
                </a:solidFill>
                <a:ea typeface="MS PGothic" panose="020B0600070205080204" pitchFamily="34" charset="-128"/>
              </a:rPr>
              <a:pPr algn="r" fontAlgn="base">
                <a:spcBef>
                  <a:spcPct val="0"/>
                </a:spcBef>
                <a:spcAft>
                  <a:spcPct val="0"/>
                </a:spcAft>
              </a:pPr>
              <a:t>7</a:t>
            </a:fld>
            <a:endParaRPr lang="en-US" altLang="es-ES" sz="1200">
              <a:solidFill>
                <a:srgbClr val="000000"/>
              </a:solidFill>
              <a:ea typeface="MS PGothic" panose="020B0600070205080204" pitchFamily="34" charset="-128"/>
            </a:endParaRPr>
          </a:p>
        </p:txBody>
      </p:sp>
      <p:sp>
        <p:nvSpPr>
          <p:cNvPr id="7172" name="Rectangle 2"/>
          <p:cNvSpPr>
            <a:spLocks noGrp="1" noRot="1" noChangeAspect="1" noChangeArrowheads="1" noTextEdit="1"/>
          </p:cNvSpPr>
          <p:nvPr>
            <p:ph type="sldImg"/>
          </p:nvPr>
        </p:nvSpPr>
        <p:spPr>
          <a:ln/>
        </p:spPr>
      </p:sp>
      <p:sp>
        <p:nvSpPr>
          <p:cNvPr id="7173" name="Rectangle 3"/>
          <p:cNvSpPr>
            <a:spLocks noGrp="1" noChangeArrowheads="1"/>
          </p:cNvSpPr>
          <p:nvPr>
            <p:ph type="body" idx="1"/>
          </p:nvPr>
        </p:nvSpPr>
        <p:spPr>
          <a:xfrm>
            <a:off x="687388" y="4343400"/>
            <a:ext cx="5486400" cy="4114800"/>
          </a:xfrm>
          <a:noFill/>
        </p:spPr>
        <p:txBody>
          <a:bodyPr/>
          <a:lstStyle/>
          <a:p>
            <a:pPr eaLnBrk="1" hangingPunct="1"/>
            <a:endParaRPr lang="de-DE" altLang="es-ES">
              <a:ea typeface="MS PGothic" panose="020B0600070205080204" pitchFamily="34" charset="-128"/>
            </a:endParaRPr>
          </a:p>
        </p:txBody>
      </p:sp>
    </p:spTree>
    <p:extLst>
      <p:ext uri="{BB962C8B-B14F-4D97-AF65-F5344CB8AC3E}">
        <p14:creationId xmlns:p14="http://schemas.microsoft.com/office/powerpoint/2010/main" val="2792885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884602-A8A8-452D-88A3-47B6E4ABBDE9}" type="slidenum">
              <a:rPr lang="es-ES" altLang="es-ES">
                <a:solidFill>
                  <a:srgbClr val="000000"/>
                </a:solidFill>
              </a:rPr>
              <a:pPr/>
              <a:t>10</a:t>
            </a:fld>
            <a:endParaRPr lang="es-ES" altLang="es-ES">
              <a:solidFill>
                <a:srgbClr val="000000"/>
              </a:solidFill>
            </a:endParaRPr>
          </a:p>
        </p:txBody>
      </p:sp>
      <p:sp>
        <p:nvSpPr>
          <p:cNvPr id="717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8DA9DC20-44F5-4333-8799-BFA7472B064F}" type="slidenum">
              <a:rPr lang="en-US" altLang="es-ES" sz="1200">
                <a:solidFill>
                  <a:srgbClr val="000000"/>
                </a:solidFill>
                <a:ea typeface="MS PGothic" panose="020B0600070205080204" pitchFamily="34" charset="-128"/>
              </a:rPr>
              <a:pPr algn="r" fontAlgn="base">
                <a:spcBef>
                  <a:spcPct val="0"/>
                </a:spcBef>
                <a:spcAft>
                  <a:spcPct val="0"/>
                </a:spcAft>
              </a:pPr>
              <a:t>10</a:t>
            </a:fld>
            <a:endParaRPr lang="en-US" altLang="es-ES" sz="1200">
              <a:solidFill>
                <a:srgbClr val="000000"/>
              </a:solidFill>
              <a:ea typeface="MS PGothic" panose="020B0600070205080204" pitchFamily="34" charset="-128"/>
            </a:endParaRPr>
          </a:p>
        </p:txBody>
      </p:sp>
      <p:sp>
        <p:nvSpPr>
          <p:cNvPr id="7172" name="Rectangle 2"/>
          <p:cNvSpPr>
            <a:spLocks noGrp="1" noRot="1" noChangeAspect="1" noChangeArrowheads="1" noTextEdit="1"/>
          </p:cNvSpPr>
          <p:nvPr>
            <p:ph type="sldImg"/>
          </p:nvPr>
        </p:nvSpPr>
        <p:spPr>
          <a:ln/>
        </p:spPr>
      </p:sp>
      <p:sp>
        <p:nvSpPr>
          <p:cNvPr id="7173" name="Rectangle 3"/>
          <p:cNvSpPr>
            <a:spLocks noGrp="1" noChangeArrowheads="1"/>
          </p:cNvSpPr>
          <p:nvPr>
            <p:ph type="body" idx="1"/>
          </p:nvPr>
        </p:nvSpPr>
        <p:spPr>
          <a:xfrm>
            <a:off x="687388" y="4343400"/>
            <a:ext cx="5486400" cy="4114800"/>
          </a:xfrm>
          <a:noFill/>
        </p:spPr>
        <p:txBody>
          <a:bodyPr/>
          <a:lstStyle/>
          <a:p>
            <a:pPr eaLnBrk="1" hangingPunct="1"/>
            <a:endParaRPr lang="de-DE" altLang="es-ES">
              <a:ea typeface="MS PGothic" panose="020B0600070205080204" pitchFamily="34" charset="-128"/>
            </a:endParaRPr>
          </a:p>
        </p:txBody>
      </p:sp>
    </p:spTree>
    <p:extLst>
      <p:ext uri="{BB962C8B-B14F-4D97-AF65-F5344CB8AC3E}">
        <p14:creationId xmlns:p14="http://schemas.microsoft.com/office/powerpoint/2010/main" val="1506214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884602-A8A8-452D-88A3-47B6E4ABBDE9}" type="slidenum">
              <a:rPr lang="es-ES" altLang="es-ES">
                <a:solidFill>
                  <a:srgbClr val="000000"/>
                </a:solidFill>
              </a:rPr>
              <a:pPr/>
              <a:t>11</a:t>
            </a:fld>
            <a:endParaRPr lang="es-ES" altLang="es-ES">
              <a:solidFill>
                <a:srgbClr val="000000"/>
              </a:solidFill>
            </a:endParaRPr>
          </a:p>
        </p:txBody>
      </p:sp>
      <p:sp>
        <p:nvSpPr>
          <p:cNvPr id="717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8DA9DC20-44F5-4333-8799-BFA7472B064F}" type="slidenum">
              <a:rPr lang="en-US" altLang="es-ES" sz="1200">
                <a:solidFill>
                  <a:srgbClr val="000000"/>
                </a:solidFill>
                <a:ea typeface="MS PGothic" panose="020B0600070205080204" pitchFamily="34" charset="-128"/>
              </a:rPr>
              <a:pPr algn="r" fontAlgn="base">
                <a:spcBef>
                  <a:spcPct val="0"/>
                </a:spcBef>
                <a:spcAft>
                  <a:spcPct val="0"/>
                </a:spcAft>
              </a:pPr>
              <a:t>11</a:t>
            </a:fld>
            <a:endParaRPr lang="en-US" altLang="es-ES" sz="1200">
              <a:solidFill>
                <a:srgbClr val="000000"/>
              </a:solidFill>
              <a:ea typeface="MS PGothic" panose="020B0600070205080204" pitchFamily="34" charset="-128"/>
            </a:endParaRPr>
          </a:p>
        </p:txBody>
      </p:sp>
      <p:sp>
        <p:nvSpPr>
          <p:cNvPr id="7172" name="Rectangle 2"/>
          <p:cNvSpPr>
            <a:spLocks noGrp="1" noRot="1" noChangeAspect="1" noChangeArrowheads="1" noTextEdit="1"/>
          </p:cNvSpPr>
          <p:nvPr>
            <p:ph type="sldImg"/>
          </p:nvPr>
        </p:nvSpPr>
        <p:spPr>
          <a:ln/>
        </p:spPr>
      </p:sp>
      <p:sp>
        <p:nvSpPr>
          <p:cNvPr id="7173" name="Rectangle 3"/>
          <p:cNvSpPr>
            <a:spLocks noGrp="1" noChangeArrowheads="1"/>
          </p:cNvSpPr>
          <p:nvPr>
            <p:ph type="body" idx="1"/>
          </p:nvPr>
        </p:nvSpPr>
        <p:spPr>
          <a:xfrm>
            <a:off x="687388" y="4343400"/>
            <a:ext cx="5486400" cy="4114800"/>
          </a:xfrm>
          <a:noFill/>
        </p:spPr>
        <p:txBody>
          <a:bodyPr/>
          <a:lstStyle/>
          <a:p>
            <a:pPr eaLnBrk="1" hangingPunct="1"/>
            <a:endParaRPr lang="de-DE" altLang="es-ES">
              <a:ea typeface="MS PGothic" panose="020B0600070205080204" pitchFamily="34" charset="-128"/>
            </a:endParaRPr>
          </a:p>
        </p:txBody>
      </p:sp>
    </p:spTree>
    <p:extLst>
      <p:ext uri="{BB962C8B-B14F-4D97-AF65-F5344CB8AC3E}">
        <p14:creationId xmlns:p14="http://schemas.microsoft.com/office/powerpoint/2010/main" val="1889696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884602-A8A8-452D-88A3-47B6E4ABBDE9}" type="slidenum">
              <a:rPr lang="es-ES" altLang="es-ES">
                <a:solidFill>
                  <a:srgbClr val="000000"/>
                </a:solidFill>
              </a:rPr>
              <a:pPr/>
              <a:t>12</a:t>
            </a:fld>
            <a:endParaRPr lang="es-ES" altLang="es-ES">
              <a:solidFill>
                <a:srgbClr val="000000"/>
              </a:solidFill>
            </a:endParaRPr>
          </a:p>
        </p:txBody>
      </p:sp>
      <p:sp>
        <p:nvSpPr>
          <p:cNvPr id="717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8DA9DC20-44F5-4333-8799-BFA7472B064F}" type="slidenum">
              <a:rPr lang="en-US" altLang="es-ES" sz="1200">
                <a:solidFill>
                  <a:srgbClr val="000000"/>
                </a:solidFill>
                <a:ea typeface="MS PGothic" panose="020B0600070205080204" pitchFamily="34" charset="-128"/>
              </a:rPr>
              <a:pPr algn="r" fontAlgn="base">
                <a:spcBef>
                  <a:spcPct val="0"/>
                </a:spcBef>
                <a:spcAft>
                  <a:spcPct val="0"/>
                </a:spcAft>
              </a:pPr>
              <a:t>12</a:t>
            </a:fld>
            <a:endParaRPr lang="en-US" altLang="es-ES" sz="1200">
              <a:solidFill>
                <a:srgbClr val="000000"/>
              </a:solidFill>
              <a:ea typeface="MS PGothic" panose="020B0600070205080204" pitchFamily="34" charset="-128"/>
            </a:endParaRPr>
          </a:p>
        </p:txBody>
      </p:sp>
      <p:sp>
        <p:nvSpPr>
          <p:cNvPr id="7172" name="Rectangle 2"/>
          <p:cNvSpPr>
            <a:spLocks noGrp="1" noRot="1" noChangeAspect="1" noChangeArrowheads="1" noTextEdit="1"/>
          </p:cNvSpPr>
          <p:nvPr>
            <p:ph type="sldImg"/>
          </p:nvPr>
        </p:nvSpPr>
        <p:spPr>
          <a:ln/>
        </p:spPr>
      </p:sp>
      <p:sp>
        <p:nvSpPr>
          <p:cNvPr id="7173" name="Rectangle 3"/>
          <p:cNvSpPr>
            <a:spLocks noGrp="1" noChangeArrowheads="1"/>
          </p:cNvSpPr>
          <p:nvPr>
            <p:ph type="body" idx="1"/>
          </p:nvPr>
        </p:nvSpPr>
        <p:spPr>
          <a:xfrm>
            <a:off x="687388" y="4343400"/>
            <a:ext cx="5486400" cy="4114800"/>
          </a:xfrm>
          <a:noFill/>
        </p:spPr>
        <p:txBody>
          <a:bodyPr/>
          <a:lstStyle/>
          <a:p>
            <a:pPr eaLnBrk="1" hangingPunct="1"/>
            <a:endParaRPr lang="de-DE" altLang="es-ES">
              <a:ea typeface="MS PGothic" panose="020B0600070205080204" pitchFamily="34" charset="-128"/>
            </a:endParaRPr>
          </a:p>
        </p:txBody>
      </p:sp>
    </p:spTree>
    <p:extLst>
      <p:ext uri="{BB962C8B-B14F-4D97-AF65-F5344CB8AC3E}">
        <p14:creationId xmlns:p14="http://schemas.microsoft.com/office/powerpoint/2010/main" val="3296664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a de título">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4" name="Rectangle 3"/>
          <p:cNvSpPr>
            <a:spLocks noChangeArrowheads="1"/>
          </p:cNvSpPr>
          <p:nvPr userDrawn="1"/>
        </p:nvSpPr>
        <p:spPr bwMode="auto">
          <a:xfrm>
            <a:off x="2620737" y="0"/>
            <a:ext cx="9571264" cy="2852738"/>
          </a:xfrm>
          <a:prstGeom prst="rect">
            <a:avLst/>
          </a:prstGeom>
          <a:solidFill>
            <a:schemeClr val="bg1"/>
          </a:solidFill>
          <a:ln w="9525">
            <a:noFill/>
            <a:miter lim="800000"/>
            <a:headEnd/>
            <a:tailEnd/>
          </a:ln>
        </p:spPr>
        <p:txBody>
          <a:bodyPr wrap="none" anchor="ctr"/>
          <a:lstStyle/>
          <a:p>
            <a:endParaRPr lang="es-ES" sz="1800"/>
          </a:p>
        </p:txBody>
      </p:sp>
      <p:pic>
        <p:nvPicPr>
          <p:cNvPr id="6" name="Picture 6" descr="logoFundLaPaz"/>
          <p:cNvPicPr>
            <a:picLocks noChangeAspect="1" noChangeArrowheads="1"/>
          </p:cNvPicPr>
          <p:nvPr/>
        </p:nvPicPr>
        <p:blipFill>
          <a:blip r:embed="rId3" cstate="print"/>
          <a:srcRect/>
          <a:stretch>
            <a:fillRect/>
          </a:stretch>
        </p:blipFill>
        <p:spPr bwMode="auto">
          <a:xfrm>
            <a:off x="4026533" y="5524172"/>
            <a:ext cx="4522976" cy="840188"/>
          </a:xfrm>
          <a:prstGeom prst="rect">
            <a:avLst/>
          </a:prstGeom>
          <a:noFill/>
          <a:ln w="9525">
            <a:noFill/>
            <a:miter lim="800000"/>
            <a:headEnd/>
            <a:tailEnd/>
          </a:ln>
        </p:spPr>
      </p:pic>
      <p:pic>
        <p:nvPicPr>
          <p:cNvPr id="2" name="Picture 3" descr="LogoAlt72RGB"/>
          <p:cNvPicPr>
            <a:picLocks noChangeAspect="1" noChangeArrowheads="1"/>
          </p:cNvPicPr>
          <p:nvPr/>
        </p:nvPicPr>
        <p:blipFill rotWithShape="1">
          <a:blip r:embed="rId4" cstate="print"/>
          <a:srcRect l="2844" t="5541" r="2835"/>
          <a:stretch/>
        </p:blipFill>
        <p:spPr bwMode="auto">
          <a:xfrm>
            <a:off x="527384" y="5363188"/>
            <a:ext cx="2976329" cy="1162156"/>
          </a:xfrm>
          <a:prstGeom prst="rect">
            <a:avLst/>
          </a:prstGeom>
          <a:noFill/>
          <a:ln w="9525">
            <a:noFill/>
            <a:miter lim="800000"/>
            <a:headEnd/>
            <a:tailEnd/>
          </a:ln>
        </p:spPr>
      </p:pic>
      <p:sp>
        <p:nvSpPr>
          <p:cNvPr id="7" name="Título 6"/>
          <p:cNvSpPr>
            <a:spLocks noGrp="1"/>
          </p:cNvSpPr>
          <p:nvPr>
            <p:ph type="ctrTitle"/>
          </p:nvPr>
        </p:nvSpPr>
        <p:spPr>
          <a:xfrm>
            <a:off x="2367491" y="1755322"/>
            <a:ext cx="9824509" cy="1295836"/>
          </a:xfrm>
          <a:prstGeom prst="rect">
            <a:avLst/>
          </a:prstGeom>
        </p:spPr>
        <p:txBody>
          <a:bodyPr anchor="b"/>
          <a:lstStyle>
            <a:lvl1pPr algn="ctr">
              <a:defRPr lang="es-ES" sz="4000" b="1" dirty="0">
                <a:solidFill>
                  <a:srgbClr val="C00000"/>
                </a:solidFill>
                <a:latin typeface="+mj-lt"/>
                <a:ea typeface="+mj-ea"/>
                <a:cs typeface="+mj-cs"/>
              </a:defRPr>
            </a:lvl1pPr>
          </a:lstStyle>
          <a:p>
            <a:r>
              <a:rPr lang="es-ES" dirty="0"/>
              <a:t>Haga clic para modificar el estilo de título del patrón</a:t>
            </a:r>
          </a:p>
        </p:txBody>
      </p:sp>
      <p:sp>
        <p:nvSpPr>
          <p:cNvPr id="8" name="AutoShape 2" descr="CanalBiblos: blog de la Biblioteca de la Universidad Autónoma de Madrid:  Nuevo logotipo"/>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800"/>
          </a:p>
        </p:txBody>
      </p:sp>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72331" y="5443011"/>
            <a:ext cx="2501908" cy="1002513"/>
          </a:xfrm>
          <a:prstGeom prst="rect">
            <a:avLst/>
          </a:prstGeom>
        </p:spPr>
      </p:pic>
    </p:spTree>
    <p:extLst>
      <p:ext uri="{BB962C8B-B14F-4D97-AF65-F5344CB8AC3E}">
        <p14:creationId xmlns:p14="http://schemas.microsoft.com/office/powerpoint/2010/main" val="400616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816429"/>
            <a:ext cx="7315200" cy="39111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479759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1 Título"/>
          <p:cNvSpPr>
            <a:spLocks noGrp="1"/>
          </p:cNvSpPr>
          <p:nvPr>
            <p:ph type="title"/>
          </p:nvPr>
        </p:nvSpPr>
        <p:spPr>
          <a:xfrm>
            <a:off x="604157" y="274638"/>
            <a:ext cx="11175093" cy="427491"/>
          </a:xfrm>
          <a:prstGeom prst="rect">
            <a:avLst/>
          </a:prstGeom>
        </p:spPr>
        <p:txBody>
          <a:bodyPr/>
          <a:lstStyle>
            <a:lvl1pPr>
              <a:defRPr/>
            </a:lvl1pPr>
          </a:lstStyle>
          <a:p>
            <a:r>
              <a:rPr lang="es-ES" dirty="0"/>
              <a:t>Haga clic para modificar el estilo de título del patrón</a:t>
            </a:r>
          </a:p>
        </p:txBody>
      </p:sp>
    </p:spTree>
    <p:extLst>
      <p:ext uri="{BB962C8B-B14F-4D97-AF65-F5344CB8AC3E}">
        <p14:creationId xmlns:p14="http://schemas.microsoft.com/office/powerpoint/2010/main" val="849059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025467" y="334964"/>
            <a:ext cx="2768600" cy="5829072"/>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717551" y="334964"/>
            <a:ext cx="8104716" cy="5829072"/>
          </a:xfr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2904469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038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Diapositiva de título">
    <p:spTree>
      <p:nvGrpSpPr>
        <p:cNvPr id="1" name=""/>
        <p:cNvGrpSpPr/>
        <p:nvPr/>
      </p:nvGrpSpPr>
      <p:grpSpPr>
        <a:xfrm>
          <a:off x="0" y="0"/>
          <a:ext cx="0" cy="0"/>
          <a:chOff x="0" y="0"/>
          <a:chExt cx="0" cy="0"/>
        </a:xfrm>
      </p:grpSpPr>
      <p:pic>
        <p:nvPicPr>
          <p:cNvPr id="10" name="Imagen 9" descr="Diagrama&#10;&#10;Descripción generada automáticamente">
            <a:extLst>
              <a:ext uri="{FF2B5EF4-FFF2-40B4-BE49-F238E27FC236}">
                <a16:creationId xmlns:a16="http://schemas.microsoft.com/office/drawing/2014/main" id="{76BA2ADC-A467-254B-B698-7497F51B4896}"/>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78399" y="1643426"/>
            <a:ext cx="5070475" cy="2974340"/>
          </a:xfrm>
          <a:prstGeom prst="rect">
            <a:avLst/>
          </a:prstGeom>
          <a:effectLst>
            <a:reflection blurRad="6350" stA="50000" endA="300" endPos="55000" dir="5400000" sy="-100000" algn="bl" rotWithShape="0"/>
          </a:effectLst>
        </p:spPr>
      </p:pic>
      <p:sp>
        <p:nvSpPr>
          <p:cNvPr id="7" name="Título 6"/>
          <p:cNvSpPr>
            <a:spLocks noGrp="1"/>
          </p:cNvSpPr>
          <p:nvPr>
            <p:ph type="ctrTitle"/>
          </p:nvPr>
        </p:nvSpPr>
        <p:spPr>
          <a:xfrm>
            <a:off x="1183746" y="261257"/>
            <a:ext cx="9824509" cy="1113037"/>
          </a:xfrm>
          <a:prstGeom prst="rect">
            <a:avLst/>
          </a:prstGeom>
        </p:spPr>
        <p:txBody>
          <a:bodyPr anchor="b"/>
          <a:lstStyle>
            <a:lvl1pPr algn="ctr">
              <a:defRPr lang="es-ES" sz="3600" b="1" dirty="0">
                <a:solidFill>
                  <a:srgbClr val="C00000"/>
                </a:solidFill>
                <a:latin typeface="+mj-lt"/>
                <a:ea typeface="+mj-ea"/>
                <a:cs typeface="+mj-cs"/>
              </a:defRPr>
            </a:lvl1pPr>
          </a:lstStyle>
          <a:p>
            <a:r>
              <a:rPr lang="es-ES" dirty="0"/>
              <a:t>Haga clic para modificar el estilo de título del patrón</a:t>
            </a:r>
          </a:p>
        </p:txBody>
      </p:sp>
      <p:sp>
        <p:nvSpPr>
          <p:cNvPr id="8" name="AutoShape 2" descr="CanalBiblos: blog de la Biblioteca de la Universidad Autónoma de Madrid:  Nuevo logotipo"/>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800"/>
          </a:p>
        </p:txBody>
      </p:sp>
      <p:pic>
        <p:nvPicPr>
          <p:cNvPr id="11" name="Imagen 10" descr="http://hlpvintraweb/portals/0/Images2021/cabecera-nuevo-hospital.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73108" y="1638784"/>
            <a:ext cx="5389033" cy="3328458"/>
          </a:xfrm>
          <a:prstGeom prst="rect">
            <a:avLst/>
          </a:prstGeom>
          <a:noFill/>
          <a:ln>
            <a:noFill/>
          </a:ln>
        </p:spPr>
      </p:pic>
      <p:pic>
        <p:nvPicPr>
          <p:cNvPr id="12" name="Picture 9" descr="LOGO IDIPAZ_PRESENTACIÓN"/>
          <p:cNvPicPr>
            <a:picLocks noChangeAspect="1" noChangeArrowheads="1"/>
          </p:cNvPicPr>
          <p:nvPr userDrawn="1"/>
        </p:nvPicPr>
        <p:blipFill>
          <a:blip r:embed="rId4" cstate="print"/>
          <a:srcRect/>
          <a:stretch>
            <a:fillRect/>
          </a:stretch>
        </p:blipFill>
        <p:spPr bwMode="auto">
          <a:xfrm>
            <a:off x="5327652" y="6272213"/>
            <a:ext cx="1390649" cy="342900"/>
          </a:xfrm>
          <a:prstGeom prst="rect">
            <a:avLst/>
          </a:prstGeom>
          <a:noFill/>
          <a:ln w="9525">
            <a:noFill/>
            <a:miter lim="800000"/>
            <a:headEnd/>
            <a:tailEnd/>
          </a:ln>
        </p:spPr>
      </p:pic>
    </p:spTree>
    <p:extLst>
      <p:ext uri="{BB962C8B-B14F-4D97-AF65-F5344CB8AC3E}">
        <p14:creationId xmlns:p14="http://schemas.microsoft.com/office/powerpoint/2010/main" val="3110242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Diapositiva de título">
    <p:spTree>
      <p:nvGrpSpPr>
        <p:cNvPr id="1" name=""/>
        <p:cNvGrpSpPr/>
        <p:nvPr/>
      </p:nvGrpSpPr>
      <p:grpSpPr>
        <a:xfrm>
          <a:off x="0" y="0"/>
          <a:ext cx="0" cy="0"/>
          <a:chOff x="0" y="0"/>
          <a:chExt cx="0" cy="0"/>
        </a:xfrm>
      </p:grpSpPr>
      <p:sp>
        <p:nvSpPr>
          <p:cNvPr id="8" name="AutoShape 2" descr="CanalBiblos: blog de la Biblioteca de la Universidad Autónoma de Madrid:  Nuevo logotipo"/>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800"/>
          </a:p>
        </p:txBody>
      </p:sp>
      <p:pic>
        <p:nvPicPr>
          <p:cNvPr id="11" name="Imagen 10"/>
          <p:cNvPicPr>
            <a:picLocks noChangeAspect="1"/>
          </p:cNvPicPr>
          <p:nvPr userDrawn="1"/>
        </p:nvPicPr>
        <p:blipFill>
          <a:blip r:embed="rId2"/>
          <a:stretch>
            <a:fillRect/>
          </a:stretch>
        </p:blipFill>
        <p:spPr>
          <a:xfrm>
            <a:off x="0" y="0"/>
            <a:ext cx="7535636" cy="6853485"/>
          </a:xfrm>
          <a:prstGeom prst="rect">
            <a:avLst/>
          </a:prstGeom>
        </p:spPr>
      </p:pic>
      <p:sp>
        <p:nvSpPr>
          <p:cNvPr id="16" name="Título 6"/>
          <p:cNvSpPr>
            <a:spLocks noGrp="1"/>
          </p:cNvSpPr>
          <p:nvPr>
            <p:ph type="ctrTitle"/>
          </p:nvPr>
        </p:nvSpPr>
        <p:spPr>
          <a:xfrm>
            <a:off x="7682592" y="1322614"/>
            <a:ext cx="3880834" cy="2219590"/>
          </a:xfrm>
        </p:spPr>
        <p:txBody>
          <a:bodyPr anchor="b"/>
          <a:lstStyle>
            <a:lvl1pPr algn="ctr">
              <a:defRPr lang="es-ES" sz="3600" b="1" dirty="0">
                <a:solidFill>
                  <a:srgbClr val="C00000"/>
                </a:solidFill>
                <a:latin typeface="+mj-lt"/>
                <a:ea typeface="+mj-ea"/>
                <a:cs typeface="+mj-cs"/>
              </a:defRPr>
            </a:lvl1pPr>
          </a:lstStyle>
          <a:p>
            <a:r>
              <a:rPr lang="es-ES" dirty="0"/>
              <a:t>Haga clic para modificar el estilo de título del patrón</a:t>
            </a:r>
          </a:p>
        </p:txBody>
      </p:sp>
      <p:sp>
        <p:nvSpPr>
          <p:cNvPr id="20" name="Marcador de texto 19"/>
          <p:cNvSpPr>
            <a:spLocks noGrp="1"/>
          </p:cNvSpPr>
          <p:nvPr>
            <p:ph type="body" sz="quarter" idx="11"/>
          </p:nvPr>
        </p:nvSpPr>
        <p:spPr>
          <a:xfrm>
            <a:off x="6972299" y="5551942"/>
            <a:ext cx="4591127" cy="661079"/>
          </a:xfrm>
        </p:spPr>
        <p:txBody>
          <a:bodyPr/>
          <a:lstStyle>
            <a:lvl1pPr marL="0" indent="0" algn="r">
              <a:lnSpc>
                <a:spcPct val="100000"/>
              </a:lnSpc>
              <a:spcBef>
                <a:spcPts val="0"/>
              </a:spcBef>
              <a:buNone/>
              <a:defRPr sz="1800">
                <a:latin typeface="+mj-lt"/>
              </a:defRPr>
            </a:lvl1pPr>
          </a:lstStyle>
          <a:p>
            <a:pPr lvl="0"/>
            <a:endParaRPr lang="es-ES" dirty="0"/>
          </a:p>
        </p:txBody>
      </p:sp>
    </p:spTree>
    <p:extLst>
      <p:ext uri="{BB962C8B-B14F-4D97-AF65-F5344CB8AC3E}">
        <p14:creationId xmlns:p14="http://schemas.microsoft.com/office/powerpoint/2010/main" val="155624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30251" y="1053193"/>
            <a:ext cx="10800000" cy="5040000"/>
          </a:xfrm>
        </p:spPr>
        <p:txBody>
          <a:bodyPr/>
          <a:lstStyle>
            <a:lvl1pPr marL="342900" indent="-342900">
              <a:buClr>
                <a:schemeClr val="accent1"/>
              </a:buClr>
              <a:buFont typeface="Wingdings" panose="05000000000000000000" pitchFamily="2" charset="2"/>
              <a:buChar char="§"/>
              <a:defRPr sz="2000"/>
            </a:lvl1pPr>
            <a:lvl2pPr marL="361950" indent="-196850">
              <a:buClr>
                <a:srgbClr val="DF0000"/>
              </a:buClr>
              <a:buSzPct val="90000"/>
              <a:buFont typeface="Courier New" panose="02070309020205020404" pitchFamily="49" charset="0"/>
              <a:buChar char="o"/>
              <a:defRPr sz="1800"/>
            </a:lvl2pPr>
            <a:lvl3pPr marL="558800" indent="-195263">
              <a:buFont typeface="Arial" panose="020B0604020202020204" pitchFamily="34" charset="0"/>
              <a:buChar char="•"/>
              <a:defRPr sz="1600"/>
            </a:lvl3pPr>
            <a:lvl4pPr>
              <a:buClr>
                <a:schemeClr val="accent2"/>
              </a:buClr>
              <a:defRPr sz="1400"/>
            </a:lvl4pPr>
            <a:lvl5pPr>
              <a:buClr>
                <a:schemeClr val="accent2"/>
              </a:buClr>
              <a:defRPr sz="1400"/>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1 Título"/>
          <p:cNvSpPr>
            <a:spLocks noGrp="1"/>
          </p:cNvSpPr>
          <p:nvPr>
            <p:ph type="title"/>
          </p:nvPr>
        </p:nvSpPr>
        <p:spPr>
          <a:xfrm>
            <a:off x="604157" y="274638"/>
            <a:ext cx="11175093" cy="427491"/>
          </a:xfrm>
          <a:prstGeom prst="rect">
            <a:avLst/>
          </a:prstGeom>
        </p:spPr>
        <p:txBody>
          <a:bodyPr/>
          <a:lstStyle>
            <a:lvl1pPr>
              <a:defRPr/>
            </a:lvl1pPr>
          </a:lstStyle>
          <a:p>
            <a:r>
              <a:rPr lang="es-ES" dirty="0"/>
              <a:t>Haga clic para modificar el estilo de título del patrón</a:t>
            </a:r>
          </a:p>
        </p:txBody>
      </p:sp>
    </p:spTree>
    <p:extLst>
      <p:ext uri="{BB962C8B-B14F-4D97-AF65-F5344CB8AC3E}">
        <p14:creationId xmlns:p14="http://schemas.microsoft.com/office/powerpoint/2010/main" val="1037775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57250" y="4406901"/>
            <a:ext cx="10469034" cy="1362075"/>
          </a:xfrm>
          <a:prstGeom prst="rect">
            <a:avLst/>
          </a:prstGeom>
        </p:spPr>
        <p:txBody>
          <a:bodyPr/>
          <a:lstStyle>
            <a:lvl1pPr algn="r">
              <a:defRPr sz="4000" b="1" cap="all">
                <a:solidFill>
                  <a:schemeClr val="tx1"/>
                </a:solidFill>
              </a:defRPr>
            </a:lvl1pPr>
          </a:lstStyle>
          <a:p>
            <a:r>
              <a:rPr lang="es-ES" dirty="0"/>
              <a:t>Haga clic para modificar el estilo de título del patrón</a:t>
            </a:r>
          </a:p>
        </p:txBody>
      </p:sp>
      <p:sp>
        <p:nvSpPr>
          <p:cNvPr id="3" name="2 Marcador de texto"/>
          <p:cNvSpPr>
            <a:spLocks noGrp="1"/>
          </p:cNvSpPr>
          <p:nvPr>
            <p:ph type="body" idx="1"/>
          </p:nvPr>
        </p:nvSpPr>
        <p:spPr>
          <a:xfrm>
            <a:off x="857250" y="2906713"/>
            <a:ext cx="10469034" cy="1500187"/>
          </a:xfrm>
        </p:spPr>
        <p:txBody>
          <a:bodyPr anchor="b"/>
          <a:lstStyle>
            <a:lvl1pPr marL="0" indent="0" algn="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dirty="0"/>
              <a:t>Haga clic para modificar el estilo de texto del patrón</a:t>
            </a:r>
          </a:p>
        </p:txBody>
      </p:sp>
    </p:spTree>
    <p:extLst>
      <p:ext uri="{BB962C8B-B14F-4D97-AF65-F5344CB8AC3E}">
        <p14:creationId xmlns:p14="http://schemas.microsoft.com/office/powerpoint/2010/main" val="189867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5" name="3 Marcador de contenido"/>
          <p:cNvSpPr>
            <a:spLocks noGrp="1"/>
          </p:cNvSpPr>
          <p:nvPr>
            <p:ph sz="half" idx="10"/>
          </p:nvPr>
        </p:nvSpPr>
        <p:spPr>
          <a:xfrm>
            <a:off x="604157" y="1110471"/>
            <a:ext cx="5400000" cy="5040000"/>
          </a:xfrm>
        </p:spPr>
        <p:txBody>
          <a:bodyPr/>
          <a:lstStyle>
            <a:lvl1pPr marL="342900" indent="-342900">
              <a:buClr>
                <a:schemeClr val="accent1"/>
              </a:buClr>
              <a:buFont typeface="Wingdings" panose="05000000000000000000" pitchFamily="2" charset="2"/>
              <a:buChar char="§"/>
              <a:defRPr sz="2000"/>
            </a:lvl1pPr>
            <a:lvl2pPr marL="361950" indent="-196850">
              <a:buSzPct val="90000"/>
              <a:buFont typeface="Courier New" panose="02070309020205020404" pitchFamily="49" charset="0"/>
              <a:buChar char="o"/>
              <a:defRPr sz="1800"/>
            </a:lvl2pPr>
            <a:lvl3pPr marL="558800" indent="-195263">
              <a:buFont typeface="Arial" panose="020B0604020202020204" pitchFamily="34" charset="0"/>
              <a:buChar char="•"/>
              <a:defRPr sz="1600"/>
            </a:lvl3pPr>
            <a:lvl4pPr>
              <a:buClr>
                <a:schemeClr val="accent2"/>
              </a:buClr>
              <a:defRPr sz="1400"/>
            </a:lvl4pPr>
            <a:lvl5pPr>
              <a:buClr>
                <a:schemeClr val="accent2"/>
              </a:buClr>
              <a:defRPr sz="14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3 Marcador de contenido"/>
          <p:cNvSpPr>
            <a:spLocks noGrp="1"/>
          </p:cNvSpPr>
          <p:nvPr>
            <p:ph sz="half" idx="2"/>
          </p:nvPr>
        </p:nvSpPr>
        <p:spPr>
          <a:xfrm>
            <a:off x="6379249" y="1115871"/>
            <a:ext cx="5400000" cy="5040000"/>
          </a:xfrm>
        </p:spPr>
        <p:txBody>
          <a:bodyPr/>
          <a:lstStyle>
            <a:lvl1pPr marL="342900" indent="-342900">
              <a:buClr>
                <a:schemeClr val="accent1"/>
              </a:buClr>
              <a:buFont typeface="Wingdings" panose="05000000000000000000" pitchFamily="2" charset="2"/>
              <a:buChar char="§"/>
              <a:defRPr sz="2000"/>
            </a:lvl1pPr>
            <a:lvl2pPr marL="361950" indent="-196850">
              <a:buSzPct val="90000"/>
              <a:buFont typeface="Courier New" panose="02070309020205020404" pitchFamily="49" charset="0"/>
              <a:buChar char="o"/>
              <a:defRPr sz="1800"/>
            </a:lvl2pPr>
            <a:lvl3pPr marL="558800" indent="-195263">
              <a:buFont typeface="Arial" panose="020B0604020202020204" pitchFamily="34" charset="0"/>
              <a:buChar char="•"/>
              <a:defRPr sz="1600"/>
            </a:lvl3pPr>
            <a:lvl4pPr>
              <a:buClr>
                <a:schemeClr val="accent2"/>
              </a:buClr>
              <a:defRPr sz="1400"/>
            </a:lvl4pPr>
            <a:lvl5pPr>
              <a:buClr>
                <a:schemeClr val="accent2"/>
              </a:buClr>
              <a:defRPr sz="14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7" name="1 Título"/>
          <p:cNvSpPr>
            <a:spLocks noGrp="1"/>
          </p:cNvSpPr>
          <p:nvPr>
            <p:ph type="title"/>
          </p:nvPr>
        </p:nvSpPr>
        <p:spPr>
          <a:xfrm>
            <a:off x="604157" y="274638"/>
            <a:ext cx="11175093" cy="427491"/>
          </a:xfrm>
          <a:prstGeom prst="rect">
            <a:avLst/>
          </a:prstGeom>
        </p:spPr>
        <p:txBody>
          <a:bodyPr/>
          <a:lstStyle>
            <a:lvl1pPr>
              <a:defRPr/>
            </a:lvl1pPr>
          </a:lstStyle>
          <a:p>
            <a:r>
              <a:rPr lang="es-ES" dirty="0"/>
              <a:t>Haga clic para modificar el estilo de título del patrón</a:t>
            </a:r>
          </a:p>
        </p:txBody>
      </p:sp>
    </p:spTree>
    <p:extLst>
      <p:ext uri="{BB962C8B-B14F-4D97-AF65-F5344CB8AC3E}">
        <p14:creationId xmlns:p14="http://schemas.microsoft.com/office/powerpoint/2010/main" val="3488553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04157" y="1053193"/>
            <a:ext cx="5400000" cy="7200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3 Marcador de contenido"/>
          <p:cNvSpPr>
            <a:spLocks noGrp="1"/>
          </p:cNvSpPr>
          <p:nvPr>
            <p:ph sz="half" idx="2"/>
          </p:nvPr>
        </p:nvSpPr>
        <p:spPr>
          <a:xfrm>
            <a:off x="604157" y="1773193"/>
            <a:ext cx="5400000" cy="4320000"/>
          </a:xfrm>
        </p:spPr>
        <p:txBody>
          <a:bodyPr/>
          <a:lstStyle>
            <a:lvl1pPr marL="342900" indent="-342900">
              <a:buClr>
                <a:schemeClr val="accent1"/>
              </a:buClr>
              <a:buFont typeface="Wingdings" panose="05000000000000000000" pitchFamily="2" charset="2"/>
              <a:buChar char="§"/>
              <a:defRPr sz="2000"/>
            </a:lvl1pPr>
            <a:lvl2pPr marL="361950" indent="-196850">
              <a:buSzPct val="90000"/>
              <a:buFont typeface="Courier New" panose="02070309020205020404" pitchFamily="49" charset="0"/>
              <a:buChar char="o"/>
              <a:defRPr sz="1800"/>
            </a:lvl2pPr>
            <a:lvl3pPr marL="558800" indent="-195263">
              <a:buFont typeface="Arial" panose="020B0604020202020204" pitchFamily="34" charset="0"/>
              <a:buChar char="•"/>
              <a:defRPr sz="1600"/>
            </a:lvl3pPr>
            <a:lvl4pPr>
              <a:buClr>
                <a:schemeClr val="accent2"/>
              </a:buClr>
              <a:defRPr sz="1400"/>
            </a:lvl4pPr>
            <a:lvl5pPr>
              <a:buClr>
                <a:schemeClr val="accent2"/>
              </a:buClr>
              <a:defRPr sz="14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0" name="2 Marcador de texto"/>
          <p:cNvSpPr>
            <a:spLocks noGrp="1"/>
          </p:cNvSpPr>
          <p:nvPr>
            <p:ph type="body" idx="10"/>
          </p:nvPr>
        </p:nvSpPr>
        <p:spPr>
          <a:xfrm>
            <a:off x="6379250" y="1053193"/>
            <a:ext cx="5400000" cy="7200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11" name="3 Marcador de contenido"/>
          <p:cNvSpPr>
            <a:spLocks noGrp="1"/>
          </p:cNvSpPr>
          <p:nvPr>
            <p:ph sz="half" idx="11"/>
          </p:nvPr>
        </p:nvSpPr>
        <p:spPr>
          <a:xfrm>
            <a:off x="6379250" y="1773193"/>
            <a:ext cx="5400000" cy="4320000"/>
          </a:xfrm>
        </p:spPr>
        <p:txBody>
          <a:bodyPr/>
          <a:lstStyle>
            <a:lvl1pPr marL="342900" indent="-342900">
              <a:buClr>
                <a:schemeClr val="accent1"/>
              </a:buClr>
              <a:buFont typeface="Wingdings" panose="05000000000000000000" pitchFamily="2" charset="2"/>
              <a:buChar char="§"/>
              <a:defRPr sz="2000"/>
            </a:lvl1pPr>
            <a:lvl2pPr marL="361950" indent="-196850">
              <a:buSzPct val="90000"/>
              <a:buFont typeface="Courier New" panose="02070309020205020404" pitchFamily="49" charset="0"/>
              <a:buChar char="o"/>
              <a:defRPr sz="1800"/>
            </a:lvl2pPr>
            <a:lvl3pPr marL="558800" indent="-195263">
              <a:buFont typeface="Arial" panose="020B0604020202020204" pitchFamily="34" charset="0"/>
              <a:buChar char="•"/>
              <a:defRPr sz="1600"/>
            </a:lvl3pPr>
            <a:lvl4pPr>
              <a:buClr>
                <a:schemeClr val="accent2"/>
              </a:buClr>
              <a:defRPr sz="1400"/>
            </a:lvl4pPr>
            <a:lvl5pPr>
              <a:buClr>
                <a:schemeClr val="accent2"/>
              </a:buClr>
              <a:defRPr sz="14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2" name="1 Título"/>
          <p:cNvSpPr>
            <a:spLocks noGrp="1"/>
          </p:cNvSpPr>
          <p:nvPr>
            <p:ph type="title"/>
          </p:nvPr>
        </p:nvSpPr>
        <p:spPr>
          <a:xfrm>
            <a:off x="604157" y="274638"/>
            <a:ext cx="11175093" cy="427491"/>
          </a:xfrm>
          <a:prstGeom prst="rect">
            <a:avLst/>
          </a:prstGeom>
        </p:spPr>
        <p:txBody>
          <a:bodyPr/>
          <a:lstStyle>
            <a:lvl1pPr>
              <a:defRPr/>
            </a:lvl1pPr>
          </a:lstStyle>
          <a:p>
            <a:r>
              <a:rPr lang="es-ES" dirty="0"/>
              <a:t>Haga clic para modificar el estilo de título del patrón</a:t>
            </a:r>
          </a:p>
        </p:txBody>
      </p:sp>
    </p:spTree>
    <p:extLst>
      <p:ext uri="{BB962C8B-B14F-4D97-AF65-F5344CB8AC3E}">
        <p14:creationId xmlns:p14="http://schemas.microsoft.com/office/powerpoint/2010/main" val="1593026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4" name="1 Título"/>
          <p:cNvSpPr>
            <a:spLocks noGrp="1"/>
          </p:cNvSpPr>
          <p:nvPr>
            <p:ph type="title"/>
          </p:nvPr>
        </p:nvSpPr>
        <p:spPr>
          <a:xfrm>
            <a:off x="604157" y="274638"/>
            <a:ext cx="11175093" cy="427491"/>
          </a:xfrm>
          <a:prstGeom prst="rect">
            <a:avLst/>
          </a:prstGeom>
        </p:spPr>
        <p:txBody>
          <a:bodyPr/>
          <a:lstStyle>
            <a:lvl1pPr>
              <a:defRPr/>
            </a:lvl1pPr>
          </a:lstStyle>
          <a:p>
            <a:r>
              <a:rPr lang="es-ES" dirty="0"/>
              <a:t>Haga clic para modificar el estilo de título del patrón</a:t>
            </a:r>
          </a:p>
        </p:txBody>
      </p:sp>
    </p:spTree>
    <p:extLst>
      <p:ext uri="{BB962C8B-B14F-4D97-AF65-F5344CB8AC3E}">
        <p14:creationId xmlns:p14="http://schemas.microsoft.com/office/powerpoint/2010/main" val="3933601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1136" y="1086164"/>
            <a:ext cx="4011084" cy="720000"/>
          </a:xfrm>
          <a:prstGeom prst="rect">
            <a:avLst/>
          </a:prstGeom>
        </p:spPr>
        <p:txBody>
          <a:bodyPr anchor="b"/>
          <a:lstStyle>
            <a:lvl1pPr algn="l">
              <a:defRPr sz="2000" b="1"/>
            </a:lvl1pPr>
          </a:lstStyle>
          <a:p>
            <a:r>
              <a:rPr lang="es-ES" dirty="0"/>
              <a:t>Haga clic para modificar el estilo de título del patrón</a:t>
            </a:r>
          </a:p>
        </p:txBody>
      </p:sp>
      <p:sp>
        <p:nvSpPr>
          <p:cNvPr id="3" name="2 Marcador de contenido"/>
          <p:cNvSpPr>
            <a:spLocks noGrp="1"/>
          </p:cNvSpPr>
          <p:nvPr>
            <p:ph idx="1"/>
          </p:nvPr>
        </p:nvSpPr>
        <p:spPr>
          <a:xfrm>
            <a:off x="4913690" y="1086164"/>
            <a:ext cx="6815667" cy="5040000"/>
          </a:xfrm>
        </p:spPr>
        <p:txBody>
          <a:bodyPr/>
          <a:lstStyle>
            <a:lvl1pPr marL="342900" indent="-342900">
              <a:buClr>
                <a:schemeClr val="accent1"/>
              </a:buClr>
              <a:buFont typeface="Wingdings" panose="05000000000000000000" pitchFamily="2" charset="2"/>
              <a:buChar char="§"/>
              <a:defRPr sz="2000"/>
            </a:lvl1pPr>
            <a:lvl2pPr marL="361950" indent="-196850">
              <a:buSzPct val="90000"/>
              <a:buFont typeface="Courier New" panose="02070309020205020404" pitchFamily="49" charset="0"/>
              <a:buChar char="o"/>
              <a:defRPr sz="1800"/>
            </a:lvl2pPr>
            <a:lvl3pPr marL="558800" indent="-195263">
              <a:buFont typeface="Arial" panose="020B0604020202020204" pitchFamily="34" charset="0"/>
              <a:buChar char="•"/>
              <a:defRPr sz="1600"/>
            </a:lvl3pPr>
            <a:lvl4pPr>
              <a:buClr>
                <a:schemeClr val="accent2"/>
              </a:buClr>
              <a:defRPr sz="1400"/>
            </a:lvl4pPr>
            <a:lvl5pPr>
              <a:buClr>
                <a:schemeClr val="accent2"/>
              </a:buClr>
              <a:defRPr sz="1400"/>
            </a:lvl5pPr>
            <a:lvl6pPr>
              <a:defRPr sz="2000"/>
            </a:lvl6pPr>
            <a:lvl7pPr>
              <a:defRPr sz="2000"/>
            </a:lvl7pPr>
            <a:lvl8pPr>
              <a:defRPr sz="2000"/>
            </a:lvl8pPr>
            <a:lvl9pPr>
              <a:defRPr sz="20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texto"/>
          <p:cNvSpPr>
            <a:spLocks noGrp="1"/>
          </p:cNvSpPr>
          <p:nvPr>
            <p:ph type="body" sz="half" idx="2"/>
          </p:nvPr>
        </p:nvSpPr>
        <p:spPr>
          <a:xfrm>
            <a:off x="601136" y="1806164"/>
            <a:ext cx="4011084" cy="432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Haga clic para modificar el estilo de texto del patrón</a:t>
            </a:r>
          </a:p>
        </p:txBody>
      </p:sp>
    </p:spTree>
    <p:extLst>
      <p:ext uri="{BB962C8B-B14F-4D97-AF65-F5344CB8AC3E}">
        <p14:creationId xmlns:p14="http://schemas.microsoft.com/office/powerpoint/2010/main" val="52012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0301817" y="6483351"/>
            <a:ext cx="1151467" cy="138499"/>
          </a:xfrm>
          <a:prstGeom prst="rect">
            <a:avLst/>
          </a:prstGeom>
          <a:noFill/>
          <a:ln w="9525">
            <a:noFill/>
            <a:miter lim="800000"/>
            <a:headEnd/>
            <a:tailEnd/>
          </a:ln>
          <a:effectLst/>
        </p:spPr>
        <p:txBody>
          <a:bodyPr lIns="0" tIns="0" rIns="0" bIns="0">
            <a:spAutoFit/>
          </a:bodyPr>
          <a:lstStyle/>
          <a:p>
            <a:pPr algn="r" eaLnBrk="0" hangingPunct="0">
              <a:defRPr/>
            </a:pPr>
            <a:r>
              <a:rPr lang="es-ES_tradnl" sz="900" b="1">
                <a:solidFill>
                  <a:srgbClr val="DF0000"/>
                </a:solidFill>
                <a:cs typeface="+mn-cs"/>
              </a:rPr>
              <a:t> </a:t>
            </a:r>
            <a:fld id="{881A2DD1-4E1C-4A76-85C3-8DDAE3519B53}" type="slidenum">
              <a:rPr lang="es-ES_tradnl" sz="900" b="1">
                <a:solidFill>
                  <a:srgbClr val="DF0000"/>
                </a:solidFill>
                <a:cs typeface="+mn-cs"/>
              </a:rPr>
              <a:pPr algn="r" eaLnBrk="0" hangingPunct="0">
                <a:defRPr/>
              </a:pPr>
              <a:t>‹Nº›</a:t>
            </a:fld>
            <a:endParaRPr lang="es-ES_tradnl" sz="900" b="1">
              <a:solidFill>
                <a:srgbClr val="DF0000"/>
              </a:solidFill>
              <a:cs typeface="+mn-cs"/>
            </a:endParaRPr>
          </a:p>
        </p:txBody>
      </p:sp>
      <p:sp>
        <p:nvSpPr>
          <p:cNvPr id="1027" name="Rectangle 3"/>
          <p:cNvSpPr>
            <a:spLocks noGrp="1" noChangeArrowheads="1"/>
          </p:cNvSpPr>
          <p:nvPr>
            <p:ph type="body" idx="1"/>
          </p:nvPr>
        </p:nvSpPr>
        <p:spPr bwMode="auto">
          <a:xfrm>
            <a:off x="693964" y="1122816"/>
            <a:ext cx="10767787" cy="4540255"/>
          </a:xfrm>
          <a:prstGeom prst="rect">
            <a:avLst/>
          </a:prstGeom>
          <a:noFill/>
          <a:ln w="12700">
            <a:noFill/>
            <a:miter lim="800000"/>
            <a:headEnd/>
            <a:tailEnd/>
          </a:ln>
        </p:spPr>
        <p:txBody>
          <a:bodyPr vert="horz" wrap="square" lIns="46800" tIns="43200" rIns="46800" bIns="43200" numCol="1" anchor="t" anchorCtr="0" compatLnSpc="1">
            <a:prstTxWarp prst="textNoShape">
              <a:avLst/>
            </a:prstTxWarp>
          </a:bodyPr>
          <a:lstStyle/>
          <a:p>
            <a:pPr lvl="1"/>
            <a:r>
              <a:rPr lang="es-ES_tradnl" altLang="en-US" dirty="0" err="1"/>
              <a:t>Click</a:t>
            </a:r>
            <a:r>
              <a:rPr lang="es-ES_tradnl" altLang="en-US" dirty="0"/>
              <a:t> to </a:t>
            </a:r>
            <a:r>
              <a:rPr lang="es-ES_tradnl" altLang="en-US" dirty="0" err="1"/>
              <a:t>edit</a:t>
            </a:r>
            <a:r>
              <a:rPr lang="es-ES_tradnl" altLang="en-US" dirty="0"/>
              <a:t> Master </a:t>
            </a:r>
            <a:r>
              <a:rPr lang="es-ES_tradnl" altLang="en-US" dirty="0" err="1"/>
              <a:t>text</a:t>
            </a:r>
            <a:r>
              <a:rPr lang="es-ES_tradnl" altLang="en-US" dirty="0"/>
              <a:t> </a:t>
            </a:r>
            <a:r>
              <a:rPr lang="es-ES_tradnl" altLang="en-US" dirty="0" err="1"/>
              <a:t>styles</a:t>
            </a:r>
            <a:endParaRPr lang="es-ES_tradnl" altLang="en-US" dirty="0"/>
          </a:p>
          <a:p>
            <a:pPr lvl="2"/>
            <a:r>
              <a:rPr lang="es-ES_tradnl" altLang="en-US" dirty="0" err="1"/>
              <a:t>Second</a:t>
            </a:r>
            <a:r>
              <a:rPr lang="es-ES_tradnl" altLang="en-US" dirty="0"/>
              <a:t> </a:t>
            </a:r>
            <a:r>
              <a:rPr lang="es-ES_tradnl" altLang="en-US" dirty="0" err="1"/>
              <a:t>level</a:t>
            </a:r>
            <a:endParaRPr lang="es-ES_tradnl" altLang="en-US" dirty="0"/>
          </a:p>
          <a:p>
            <a:pPr lvl="3"/>
            <a:r>
              <a:rPr lang="es-ES_tradnl" altLang="en-US" dirty="0" err="1"/>
              <a:t>Third</a:t>
            </a:r>
            <a:r>
              <a:rPr lang="es-ES_tradnl" altLang="en-US" dirty="0"/>
              <a:t> </a:t>
            </a:r>
            <a:r>
              <a:rPr lang="es-ES_tradnl" altLang="en-US" dirty="0" err="1"/>
              <a:t>level</a:t>
            </a:r>
            <a:endParaRPr lang="es-ES_tradnl" altLang="en-US" dirty="0"/>
          </a:p>
          <a:p>
            <a:pPr lvl="4"/>
            <a:r>
              <a:rPr lang="es-ES_tradnl" altLang="en-US" dirty="0" err="1"/>
              <a:t>Fourth</a:t>
            </a:r>
            <a:r>
              <a:rPr lang="es-ES_tradnl" altLang="en-US" dirty="0"/>
              <a:t> </a:t>
            </a:r>
            <a:r>
              <a:rPr lang="es-ES_tradnl" altLang="en-US" dirty="0" err="1"/>
              <a:t>level</a:t>
            </a:r>
            <a:endParaRPr lang="es-ES_tradnl" altLang="en-US" dirty="0"/>
          </a:p>
        </p:txBody>
      </p:sp>
      <p:sp>
        <p:nvSpPr>
          <p:cNvPr id="3077" name="Rectangle 5"/>
          <p:cNvSpPr>
            <a:spLocks noChangeArrowheads="1"/>
          </p:cNvSpPr>
          <p:nvPr/>
        </p:nvSpPr>
        <p:spPr bwMode="auto">
          <a:xfrm>
            <a:off x="0" y="1"/>
            <a:ext cx="12192000" cy="182563"/>
          </a:xfrm>
          <a:prstGeom prst="rect">
            <a:avLst/>
          </a:prstGeom>
          <a:solidFill>
            <a:srgbClr val="DF0000"/>
          </a:solidFill>
          <a:ln w="9525" algn="ctr">
            <a:noFill/>
            <a:miter lim="800000"/>
            <a:headEnd/>
            <a:tailEnd/>
          </a:ln>
          <a:effectLst/>
        </p:spPr>
        <p:txBody>
          <a:bodyPr wrap="none" anchor="ctr"/>
          <a:lstStyle/>
          <a:p>
            <a:pPr>
              <a:defRPr/>
            </a:pPr>
            <a:endParaRPr lang="es-ES" sz="1800">
              <a:cs typeface="+mn-cs"/>
            </a:endParaRPr>
          </a:p>
        </p:txBody>
      </p:sp>
      <p:sp>
        <p:nvSpPr>
          <p:cNvPr id="3079" name="Line 7"/>
          <p:cNvSpPr>
            <a:spLocks noChangeShapeType="1"/>
          </p:cNvSpPr>
          <p:nvPr/>
        </p:nvSpPr>
        <p:spPr bwMode="auto">
          <a:xfrm>
            <a:off x="281518" y="695325"/>
            <a:ext cx="11722100" cy="0"/>
          </a:xfrm>
          <a:prstGeom prst="line">
            <a:avLst/>
          </a:prstGeom>
          <a:noFill/>
          <a:ln w="28575">
            <a:solidFill>
              <a:srgbClr val="969696"/>
            </a:solidFill>
            <a:round/>
            <a:headEnd/>
            <a:tailEnd/>
          </a:ln>
          <a:effectLst/>
        </p:spPr>
        <p:txBody>
          <a:bodyPr lIns="0" tIns="0" rIns="0" bIns="0" anchor="ctr"/>
          <a:lstStyle/>
          <a:p>
            <a:pPr>
              <a:defRPr/>
            </a:pPr>
            <a:endParaRPr lang="es-ES" sz="1800">
              <a:cs typeface="+mn-cs"/>
            </a:endParaRPr>
          </a:p>
        </p:txBody>
      </p:sp>
      <p:pic>
        <p:nvPicPr>
          <p:cNvPr id="1031" name="Picture 9" descr="LOGO IDIPAZ_PRESENTACIÓN"/>
          <p:cNvPicPr>
            <a:picLocks noChangeAspect="1" noChangeArrowheads="1"/>
          </p:cNvPicPr>
          <p:nvPr/>
        </p:nvPicPr>
        <p:blipFill>
          <a:blip r:embed="rId15" cstate="print"/>
          <a:srcRect/>
          <a:stretch>
            <a:fillRect/>
          </a:stretch>
        </p:blipFill>
        <p:spPr bwMode="auto">
          <a:xfrm>
            <a:off x="5327652" y="6272213"/>
            <a:ext cx="1390649" cy="342900"/>
          </a:xfrm>
          <a:prstGeom prst="rect">
            <a:avLst/>
          </a:prstGeom>
          <a:noFill/>
          <a:ln w="9525">
            <a:noFill/>
            <a:miter lim="800000"/>
            <a:headEnd/>
            <a:tailEnd/>
          </a:ln>
        </p:spPr>
      </p:pic>
      <p:sp>
        <p:nvSpPr>
          <p:cNvPr id="9" name="Rectangle 4"/>
          <p:cNvSpPr>
            <a:spLocks noGrp="1" noChangeArrowheads="1"/>
          </p:cNvSpPr>
          <p:nvPr>
            <p:ph type="title"/>
          </p:nvPr>
        </p:nvSpPr>
        <p:spPr bwMode="auto">
          <a:xfrm>
            <a:off x="721784" y="282576"/>
            <a:ext cx="11057467" cy="412749"/>
          </a:xfrm>
          <a:prstGeom prst="rect">
            <a:avLst/>
          </a:prstGeom>
          <a:noFill/>
          <a:ln w="12700">
            <a:noFill/>
            <a:miter lim="800000"/>
            <a:headEnd/>
            <a:tailEnd/>
          </a:ln>
        </p:spPr>
        <p:txBody>
          <a:bodyPr vert="horz" wrap="square" lIns="45720" tIns="44450" rIns="45720" bIns="44450" numCol="1" anchor="t" anchorCtr="0" compatLnSpc="1">
            <a:prstTxWarp prst="textNoShape">
              <a:avLst/>
            </a:prstTxWarp>
          </a:bodyPr>
          <a:lstStyle/>
          <a:p>
            <a:pPr lvl="0"/>
            <a:r>
              <a:rPr lang="es-ES_tradnl" altLang="en-US" dirty="0" err="1"/>
              <a:t>Click</a:t>
            </a:r>
            <a:r>
              <a:rPr lang="es-ES_tradnl" altLang="en-US" dirty="0"/>
              <a:t> to </a:t>
            </a:r>
            <a:r>
              <a:rPr lang="es-ES_tradnl" altLang="en-US" dirty="0" err="1"/>
              <a:t>Edit</a:t>
            </a:r>
            <a:r>
              <a:rPr lang="es-ES_tradnl" altLang="en-US" dirty="0"/>
              <a:t> Master </a:t>
            </a:r>
            <a:r>
              <a:rPr lang="es-ES_tradnl" altLang="en-US" dirty="0" err="1"/>
              <a:t>Title</a:t>
            </a:r>
            <a:r>
              <a:rPr lang="es-ES_tradnl" altLang="en-US" dirty="0"/>
              <a:t> Style</a:t>
            </a:r>
          </a:p>
        </p:txBody>
      </p:sp>
    </p:spTree>
    <p:extLst>
      <p:ext uri="{BB962C8B-B14F-4D97-AF65-F5344CB8AC3E}">
        <p14:creationId xmlns:p14="http://schemas.microsoft.com/office/powerpoint/2010/main" val="384007976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4" r:id="rId3"/>
    <p:sldLayoutId id="2147483662" r:id="rId4"/>
    <p:sldLayoutId id="2147483663" r:id="rId5"/>
    <p:sldLayoutId id="2147483664" r:id="rId6"/>
    <p:sldLayoutId id="2147483665" r:id="rId7"/>
    <p:sldLayoutId id="2147483666" r:id="rId8"/>
    <p:sldLayoutId id="2147483668" r:id="rId9"/>
    <p:sldLayoutId id="2147483669" r:id="rId10"/>
    <p:sldLayoutId id="2147483670" r:id="rId11"/>
    <p:sldLayoutId id="2147483671" r:id="rId12"/>
    <p:sldLayoutId id="2147483675" r:id="rId13"/>
  </p:sldLayoutIdLst>
  <p:txStyles>
    <p:titleStyle>
      <a:lvl1pPr algn="l" rtl="0" eaLnBrk="0" fontAlgn="base" hangingPunct="0">
        <a:spcBef>
          <a:spcPct val="0"/>
        </a:spcBef>
        <a:spcAft>
          <a:spcPct val="0"/>
        </a:spcAft>
        <a:buClr>
          <a:schemeClr val="tx1"/>
        </a:buClr>
        <a:defRPr sz="2400" b="1">
          <a:solidFill>
            <a:srgbClr val="010000"/>
          </a:solidFill>
          <a:latin typeface="+mj-lt"/>
          <a:ea typeface="+mj-ea"/>
          <a:cs typeface="+mj-cs"/>
        </a:defRPr>
      </a:lvl1pPr>
      <a:lvl2pPr algn="l" rtl="0" eaLnBrk="0" fontAlgn="base" hangingPunct="0">
        <a:spcBef>
          <a:spcPct val="0"/>
        </a:spcBef>
        <a:spcAft>
          <a:spcPct val="0"/>
        </a:spcAft>
        <a:buClr>
          <a:schemeClr val="tx1"/>
        </a:buClr>
        <a:defRPr sz="4400" b="1">
          <a:solidFill>
            <a:srgbClr val="010000"/>
          </a:solidFill>
          <a:latin typeface="Gill Sans MT" pitchFamily="34" charset="0"/>
        </a:defRPr>
      </a:lvl2pPr>
      <a:lvl3pPr algn="l" rtl="0" eaLnBrk="0" fontAlgn="base" hangingPunct="0">
        <a:spcBef>
          <a:spcPct val="0"/>
        </a:spcBef>
        <a:spcAft>
          <a:spcPct val="0"/>
        </a:spcAft>
        <a:buClr>
          <a:schemeClr val="tx1"/>
        </a:buClr>
        <a:defRPr sz="4400" b="1">
          <a:solidFill>
            <a:srgbClr val="010000"/>
          </a:solidFill>
          <a:latin typeface="Gill Sans MT" pitchFamily="34" charset="0"/>
        </a:defRPr>
      </a:lvl3pPr>
      <a:lvl4pPr algn="l" rtl="0" eaLnBrk="0" fontAlgn="base" hangingPunct="0">
        <a:spcBef>
          <a:spcPct val="0"/>
        </a:spcBef>
        <a:spcAft>
          <a:spcPct val="0"/>
        </a:spcAft>
        <a:buClr>
          <a:schemeClr val="tx1"/>
        </a:buClr>
        <a:defRPr sz="4400" b="1">
          <a:solidFill>
            <a:srgbClr val="010000"/>
          </a:solidFill>
          <a:latin typeface="Gill Sans MT" pitchFamily="34" charset="0"/>
        </a:defRPr>
      </a:lvl4pPr>
      <a:lvl5pPr algn="l" rtl="0" eaLnBrk="0" fontAlgn="base" hangingPunct="0">
        <a:spcBef>
          <a:spcPct val="0"/>
        </a:spcBef>
        <a:spcAft>
          <a:spcPct val="0"/>
        </a:spcAft>
        <a:buClr>
          <a:schemeClr val="tx1"/>
        </a:buClr>
        <a:defRPr sz="4400" b="1">
          <a:solidFill>
            <a:srgbClr val="010000"/>
          </a:solidFill>
          <a:latin typeface="Gill Sans MT" pitchFamily="34" charset="0"/>
        </a:defRPr>
      </a:lvl5pPr>
      <a:lvl6pPr marL="457200" algn="l" rtl="0" fontAlgn="base">
        <a:spcBef>
          <a:spcPct val="0"/>
        </a:spcBef>
        <a:spcAft>
          <a:spcPct val="0"/>
        </a:spcAft>
        <a:buClr>
          <a:schemeClr val="tx1"/>
        </a:buClr>
        <a:defRPr b="1">
          <a:solidFill>
            <a:srgbClr val="010000"/>
          </a:solidFill>
          <a:latin typeface="Gill Sans MT" pitchFamily="34" charset="0"/>
        </a:defRPr>
      </a:lvl6pPr>
      <a:lvl7pPr marL="914400" algn="l" rtl="0" fontAlgn="base">
        <a:spcBef>
          <a:spcPct val="0"/>
        </a:spcBef>
        <a:spcAft>
          <a:spcPct val="0"/>
        </a:spcAft>
        <a:buClr>
          <a:schemeClr val="tx1"/>
        </a:buClr>
        <a:defRPr b="1">
          <a:solidFill>
            <a:srgbClr val="010000"/>
          </a:solidFill>
          <a:latin typeface="Gill Sans MT" pitchFamily="34" charset="0"/>
        </a:defRPr>
      </a:lvl7pPr>
      <a:lvl8pPr marL="1371600" algn="l" rtl="0" fontAlgn="base">
        <a:spcBef>
          <a:spcPct val="0"/>
        </a:spcBef>
        <a:spcAft>
          <a:spcPct val="0"/>
        </a:spcAft>
        <a:buClr>
          <a:schemeClr val="tx1"/>
        </a:buClr>
        <a:defRPr b="1">
          <a:solidFill>
            <a:srgbClr val="010000"/>
          </a:solidFill>
          <a:latin typeface="Gill Sans MT" pitchFamily="34" charset="0"/>
        </a:defRPr>
      </a:lvl8pPr>
      <a:lvl9pPr marL="1828800" algn="l" rtl="0" fontAlgn="base">
        <a:spcBef>
          <a:spcPct val="0"/>
        </a:spcBef>
        <a:spcAft>
          <a:spcPct val="0"/>
        </a:spcAft>
        <a:buClr>
          <a:schemeClr val="tx1"/>
        </a:buClr>
        <a:defRPr b="1">
          <a:solidFill>
            <a:srgbClr val="010000"/>
          </a:solidFill>
          <a:latin typeface="Gill Sans MT" pitchFamily="34" charset="0"/>
        </a:defRPr>
      </a:lvl9pPr>
    </p:titleStyle>
    <p:bodyStyle>
      <a:lvl1pPr marL="342900" indent="-342900" algn="l" rtl="0" eaLnBrk="0" fontAlgn="base" hangingPunct="0">
        <a:lnSpc>
          <a:spcPct val="110000"/>
        </a:lnSpc>
        <a:spcBef>
          <a:spcPct val="60000"/>
        </a:spcBef>
        <a:spcAft>
          <a:spcPct val="0"/>
        </a:spcAft>
        <a:buClr>
          <a:srgbClr val="00659C"/>
        </a:buClr>
        <a:buChar char="•"/>
        <a:defRPr sz="1400">
          <a:solidFill>
            <a:schemeClr val="tx1"/>
          </a:solidFill>
          <a:latin typeface="+mn-lt"/>
          <a:ea typeface="+mn-ea"/>
          <a:cs typeface="+mn-cs"/>
        </a:defRPr>
      </a:lvl1pPr>
      <a:lvl2pPr marL="361950" indent="-196850" algn="l" rtl="0" eaLnBrk="0" fontAlgn="base" hangingPunct="0">
        <a:lnSpc>
          <a:spcPct val="110000"/>
        </a:lnSpc>
        <a:spcBef>
          <a:spcPct val="60000"/>
        </a:spcBef>
        <a:spcAft>
          <a:spcPct val="0"/>
        </a:spcAft>
        <a:buClr>
          <a:schemeClr val="accent1"/>
        </a:buClr>
        <a:buSzPct val="100000"/>
        <a:buFont typeface="Wingdings" pitchFamily="2" charset="2"/>
        <a:buChar char="§"/>
        <a:defRPr sz="1800">
          <a:solidFill>
            <a:srgbClr val="4D4D4D"/>
          </a:solidFill>
          <a:latin typeface="+mj-lt"/>
        </a:defRPr>
      </a:lvl2pPr>
      <a:lvl3pPr marL="558800" indent="-195263" algn="l" rtl="0" eaLnBrk="0" fontAlgn="base" hangingPunct="0">
        <a:lnSpc>
          <a:spcPct val="110000"/>
        </a:lnSpc>
        <a:spcBef>
          <a:spcPct val="60000"/>
        </a:spcBef>
        <a:spcAft>
          <a:spcPct val="0"/>
        </a:spcAft>
        <a:buClr>
          <a:srgbClr val="DF0000"/>
        </a:buClr>
        <a:buFont typeface="Wingdings" pitchFamily="2" charset="2"/>
        <a:buChar char="§"/>
        <a:defRPr sz="1600">
          <a:solidFill>
            <a:srgbClr val="4D4D4D"/>
          </a:solidFill>
          <a:latin typeface="+mj-lt"/>
        </a:defRPr>
      </a:lvl3pPr>
      <a:lvl4pPr marL="728663" indent="-168275" algn="l" rtl="0" eaLnBrk="0" fontAlgn="base" hangingPunct="0">
        <a:lnSpc>
          <a:spcPct val="110000"/>
        </a:lnSpc>
        <a:spcBef>
          <a:spcPct val="60000"/>
        </a:spcBef>
        <a:spcAft>
          <a:spcPct val="0"/>
        </a:spcAft>
        <a:buClr>
          <a:srgbClr val="DF0000"/>
        </a:buClr>
        <a:buChar char="-"/>
        <a:defRPr sz="1400">
          <a:solidFill>
            <a:srgbClr val="4D4D4D"/>
          </a:solidFill>
          <a:latin typeface="+mj-lt"/>
        </a:defRPr>
      </a:lvl4pPr>
      <a:lvl5pPr marL="900113" indent="-169863" algn="l" rtl="0" eaLnBrk="0" fontAlgn="base" hangingPunct="0">
        <a:lnSpc>
          <a:spcPct val="110000"/>
        </a:lnSpc>
        <a:spcBef>
          <a:spcPct val="60000"/>
        </a:spcBef>
        <a:spcAft>
          <a:spcPct val="0"/>
        </a:spcAft>
        <a:buClr>
          <a:srgbClr val="DF0000"/>
        </a:buClr>
        <a:buChar char="-"/>
        <a:defRPr sz="1400">
          <a:solidFill>
            <a:srgbClr val="4D4D4D"/>
          </a:solidFill>
          <a:latin typeface="+mj-lt"/>
        </a:defRPr>
      </a:lvl5pPr>
      <a:lvl6pPr marL="1357313" indent="-169863" algn="l" rtl="0" fontAlgn="base">
        <a:lnSpc>
          <a:spcPct val="110000"/>
        </a:lnSpc>
        <a:spcBef>
          <a:spcPct val="60000"/>
        </a:spcBef>
        <a:spcAft>
          <a:spcPct val="0"/>
        </a:spcAft>
        <a:buClr>
          <a:srgbClr val="DF0000"/>
        </a:buClr>
        <a:buChar char="-"/>
        <a:defRPr sz="1400">
          <a:solidFill>
            <a:srgbClr val="4D4D4D"/>
          </a:solidFill>
          <a:latin typeface="+mj-lt"/>
        </a:defRPr>
      </a:lvl6pPr>
      <a:lvl7pPr marL="1814513" indent="-169863" algn="l" rtl="0" fontAlgn="base">
        <a:lnSpc>
          <a:spcPct val="110000"/>
        </a:lnSpc>
        <a:spcBef>
          <a:spcPct val="60000"/>
        </a:spcBef>
        <a:spcAft>
          <a:spcPct val="0"/>
        </a:spcAft>
        <a:buClr>
          <a:srgbClr val="DF0000"/>
        </a:buClr>
        <a:buChar char="-"/>
        <a:defRPr sz="1400">
          <a:solidFill>
            <a:srgbClr val="4D4D4D"/>
          </a:solidFill>
          <a:latin typeface="+mj-lt"/>
        </a:defRPr>
      </a:lvl7pPr>
      <a:lvl8pPr marL="2271713" indent="-169863" algn="l" rtl="0" fontAlgn="base">
        <a:lnSpc>
          <a:spcPct val="110000"/>
        </a:lnSpc>
        <a:spcBef>
          <a:spcPct val="60000"/>
        </a:spcBef>
        <a:spcAft>
          <a:spcPct val="0"/>
        </a:spcAft>
        <a:buClr>
          <a:srgbClr val="DF0000"/>
        </a:buClr>
        <a:buChar char="-"/>
        <a:defRPr sz="1400">
          <a:solidFill>
            <a:srgbClr val="4D4D4D"/>
          </a:solidFill>
          <a:latin typeface="+mj-lt"/>
        </a:defRPr>
      </a:lvl8pPr>
      <a:lvl9pPr marL="2728913" indent="-169863" algn="l" rtl="0" fontAlgn="base">
        <a:lnSpc>
          <a:spcPct val="110000"/>
        </a:lnSpc>
        <a:spcBef>
          <a:spcPct val="60000"/>
        </a:spcBef>
        <a:spcAft>
          <a:spcPct val="0"/>
        </a:spcAft>
        <a:buClr>
          <a:srgbClr val="DF0000"/>
        </a:buClr>
        <a:buChar char="-"/>
        <a:defRPr sz="1400">
          <a:solidFill>
            <a:srgbClr val="4D4D4D"/>
          </a:solidFill>
          <a:latin typeface="+mj-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bin"/><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hyperlink" Target="https://amnesia.openaire.e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repositoriosaludmadrid.es/" TargetMode="External"/><Relationship Id="rId7" Type="http://schemas.openxmlformats.org/officeDocument/2006/relationships/hyperlink" Target="https://www.ncbi.nlm.nih.gov/geo/" TargetMode="External"/><Relationship Id="rId2" Type="http://schemas.openxmlformats.org/officeDocument/2006/relationships/hyperlink" Target="https://www.re3data.org/" TargetMode="External"/><Relationship Id="rId1" Type="http://schemas.openxmlformats.org/officeDocument/2006/relationships/slideLayout" Target="../slideLayouts/slideLayout4.xml"/><Relationship Id="rId6" Type="http://schemas.openxmlformats.org/officeDocument/2006/relationships/hyperlink" Target="http://www.proteomexchange.org/" TargetMode="External"/><Relationship Id="rId5" Type="http://schemas.openxmlformats.org/officeDocument/2006/relationships/hyperlink" Target="https://repositorio.uam.es/" TargetMode="External"/><Relationship Id="rId4" Type="http://schemas.openxmlformats.org/officeDocument/2006/relationships/hyperlink" Target="https://repisalud.isciii.e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a:t>Programa Mentor</a:t>
            </a:r>
          </a:p>
        </p:txBody>
      </p:sp>
      <p:sp>
        <p:nvSpPr>
          <p:cNvPr id="3" name="Marcador de texto 2"/>
          <p:cNvSpPr>
            <a:spLocks noGrp="1"/>
          </p:cNvSpPr>
          <p:nvPr>
            <p:ph type="body" sz="quarter" idx="11"/>
          </p:nvPr>
        </p:nvSpPr>
        <p:spPr>
          <a:xfrm>
            <a:off x="5728997" y="5551942"/>
            <a:ext cx="5834430" cy="661079"/>
          </a:xfrm>
        </p:spPr>
        <p:txBody>
          <a:bodyPr/>
          <a:lstStyle/>
          <a:p>
            <a:pPr algn="r"/>
            <a:r>
              <a:rPr lang="es-ES" b="1" dirty="0">
                <a:solidFill>
                  <a:schemeClr val="accent1"/>
                </a:solidFill>
              </a:rPr>
              <a:t>CICLO SEMINARIOS AES: PLAN GESTIÓN DATOS</a:t>
            </a:r>
          </a:p>
          <a:p>
            <a:pPr algn="r"/>
            <a:r>
              <a:rPr lang="es-ES" dirty="0">
                <a:solidFill>
                  <a:schemeClr val="bg1">
                    <a:lumMod val="50000"/>
                  </a:schemeClr>
                </a:solidFill>
              </a:rPr>
              <a:t>ESTELA SÁNCHEZ y DANIEL QUIJADA</a:t>
            </a:r>
            <a:endParaRPr lang="es-ES" dirty="0">
              <a:solidFill>
                <a:schemeClr val="bg1">
                  <a:lumMod val="50000"/>
                </a:schemeClr>
              </a:solidFill>
              <a:latin typeface="+mj-lt"/>
            </a:endParaRPr>
          </a:p>
          <a:p>
            <a:endParaRPr lang="es-ES" dirty="0"/>
          </a:p>
        </p:txBody>
      </p:sp>
    </p:spTree>
    <p:extLst>
      <p:ext uri="{BB962C8B-B14F-4D97-AF65-F5344CB8AC3E}">
        <p14:creationId xmlns:p14="http://schemas.microsoft.com/office/powerpoint/2010/main" val="1034557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2484" y="1874231"/>
            <a:ext cx="3404628" cy="2879001"/>
          </a:xfrm>
          <a:prstGeom prst="rect">
            <a:avLst/>
          </a:prstGeom>
        </p:spPr>
      </p:pic>
      <p:sp>
        <p:nvSpPr>
          <p:cNvPr id="4" name="Rectángulo 3"/>
          <p:cNvSpPr/>
          <p:nvPr/>
        </p:nvSpPr>
        <p:spPr>
          <a:xfrm>
            <a:off x="766618" y="1874231"/>
            <a:ext cx="6696364" cy="2862322"/>
          </a:xfrm>
          <a:prstGeom prst="rect">
            <a:avLst/>
          </a:prstGeom>
        </p:spPr>
        <p:txBody>
          <a:bodyPr wrap="square">
            <a:spAutoFit/>
          </a:bodyPr>
          <a:lstStyle/>
          <a:p>
            <a:pPr algn="just"/>
            <a:r>
              <a:rPr lang="es-ES" dirty="0"/>
              <a:t>El </a:t>
            </a:r>
            <a:r>
              <a:rPr lang="es-ES" b="1" dirty="0"/>
              <a:t>consentimiento informado</a:t>
            </a:r>
            <a:r>
              <a:rPr lang="es-ES" dirty="0"/>
              <a:t> es el procedimiento mediante el cual se garantiza que el sujeto ha expresado voluntariamente su intención de participar en la investigación, después de haber comprendido la información que se le ha dado, acerca de los objetivos del estudio, los beneficios, las molestias, los posibles riesgos y las alternativas, sus derechos y responsabilidades.</a:t>
            </a:r>
          </a:p>
          <a:p>
            <a:endParaRPr lang="es-ES" dirty="0"/>
          </a:p>
          <a:p>
            <a:r>
              <a:rPr lang="es-ES" dirty="0"/>
              <a:t>Debe ser explícito, darse por escrito, informado y voluntario.</a:t>
            </a:r>
          </a:p>
          <a:p>
            <a:r>
              <a:rPr lang="es-ES" b="1" dirty="0"/>
              <a:t>Consentimiento inequívoco </a:t>
            </a:r>
            <a:r>
              <a:rPr lang="es-ES" dirty="0"/>
              <a:t>(no vale genérico)</a:t>
            </a:r>
          </a:p>
          <a:p>
            <a:endParaRPr lang="es-ES" dirty="0"/>
          </a:p>
        </p:txBody>
      </p:sp>
      <p:sp>
        <p:nvSpPr>
          <p:cNvPr id="5" name="Rectángulo 4"/>
          <p:cNvSpPr/>
          <p:nvPr/>
        </p:nvSpPr>
        <p:spPr>
          <a:xfrm>
            <a:off x="766618" y="4540133"/>
            <a:ext cx="6169641" cy="307777"/>
          </a:xfrm>
          <a:prstGeom prst="rect">
            <a:avLst/>
          </a:prstGeom>
        </p:spPr>
        <p:txBody>
          <a:bodyPr wrap="square">
            <a:spAutoFit/>
          </a:bodyPr>
          <a:lstStyle/>
          <a:p>
            <a:endParaRPr lang="es-ES" sz="1400" dirty="0">
              <a:solidFill>
                <a:srgbClr val="000000"/>
              </a:solidFill>
              <a:latin typeface="Calibri" panose="020F0502020204030204" pitchFamily="34" charset="0"/>
            </a:endParaRPr>
          </a:p>
        </p:txBody>
      </p:sp>
      <p:sp>
        <p:nvSpPr>
          <p:cNvPr id="7" name="Título 1">
            <a:extLst>
              <a:ext uri="{FF2B5EF4-FFF2-40B4-BE49-F238E27FC236}">
                <a16:creationId xmlns:a16="http://schemas.microsoft.com/office/drawing/2014/main" id="{F4164E7E-F0BE-E29C-1235-4346B71C065C}"/>
              </a:ext>
            </a:extLst>
          </p:cNvPr>
          <p:cNvSpPr txBox="1">
            <a:spLocks/>
          </p:cNvSpPr>
          <p:nvPr/>
        </p:nvSpPr>
        <p:spPr>
          <a:xfrm>
            <a:off x="604157" y="274638"/>
            <a:ext cx="11175093" cy="427491"/>
          </a:xfrm>
          <a:prstGeom prst="rect">
            <a:avLst/>
          </a:prstGeom>
        </p:spPr>
        <p:txBody>
          <a:bodyPr/>
          <a:lstStyle>
            <a:lvl1pPr algn="l" rtl="0" eaLnBrk="0" fontAlgn="base" hangingPunct="0">
              <a:spcBef>
                <a:spcPct val="0"/>
              </a:spcBef>
              <a:spcAft>
                <a:spcPct val="0"/>
              </a:spcAft>
              <a:buClr>
                <a:schemeClr val="tx1"/>
              </a:buClr>
              <a:defRPr sz="2400" b="1">
                <a:solidFill>
                  <a:srgbClr val="010000"/>
                </a:solidFill>
                <a:latin typeface="+mj-lt"/>
                <a:ea typeface="+mj-ea"/>
                <a:cs typeface="+mj-cs"/>
              </a:defRPr>
            </a:lvl1pPr>
            <a:lvl2pPr algn="l" rtl="0" eaLnBrk="0" fontAlgn="base" hangingPunct="0">
              <a:spcBef>
                <a:spcPct val="0"/>
              </a:spcBef>
              <a:spcAft>
                <a:spcPct val="0"/>
              </a:spcAft>
              <a:buClr>
                <a:schemeClr val="tx1"/>
              </a:buClr>
              <a:defRPr sz="4400" b="1">
                <a:solidFill>
                  <a:srgbClr val="010000"/>
                </a:solidFill>
                <a:latin typeface="Gill Sans MT" pitchFamily="34" charset="0"/>
              </a:defRPr>
            </a:lvl2pPr>
            <a:lvl3pPr algn="l" rtl="0" eaLnBrk="0" fontAlgn="base" hangingPunct="0">
              <a:spcBef>
                <a:spcPct val="0"/>
              </a:spcBef>
              <a:spcAft>
                <a:spcPct val="0"/>
              </a:spcAft>
              <a:buClr>
                <a:schemeClr val="tx1"/>
              </a:buClr>
              <a:defRPr sz="4400" b="1">
                <a:solidFill>
                  <a:srgbClr val="010000"/>
                </a:solidFill>
                <a:latin typeface="Gill Sans MT" pitchFamily="34" charset="0"/>
              </a:defRPr>
            </a:lvl3pPr>
            <a:lvl4pPr algn="l" rtl="0" eaLnBrk="0" fontAlgn="base" hangingPunct="0">
              <a:spcBef>
                <a:spcPct val="0"/>
              </a:spcBef>
              <a:spcAft>
                <a:spcPct val="0"/>
              </a:spcAft>
              <a:buClr>
                <a:schemeClr val="tx1"/>
              </a:buClr>
              <a:defRPr sz="4400" b="1">
                <a:solidFill>
                  <a:srgbClr val="010000"/>
                </a:solidFill>
                <a:latin typeface="Gill Sans MT" pitchFamily="34" charset="0"/>
              </a:defRPr>
            </a:lvl4pPr>
            <a:lvl5pPr algn="l" rtl="0" eaLnBrk="0" fontAlgn="base" hangingPunct="0">
              <a:spcBef>
                <a:spcPct val="0"/>
              </a:spcBef>
              <a:spcAft>
                <a:spcPct val="0"/>
              </a:spcAft>
              <a:buClr>
                <a:schemeClr val="tx1"/>
              </a:buClr>
              <a:defRPr sz="4400" b="1">
                <a:solidFill>
                  <a:srgbClr val="010000"/>
                </a:solidFill>
                <a:latin typeface="Gill Sans MT" pitchFamily="34" charset="0"/>
              </a:defRPr>
            </a:lvl5pPr>
            <a:lvl6pPr marL="457200" algn="l" rtl="0" fontAlgn="base">
              <a:spcBef>
                <a:spcPct val="0"/>
              </a:spcBef>
              <a:spcAft>
                <a:spcPct val="0"/>
              </a:spcAft>
              <a:buClr>
                <a:schemeClr val="tx1"/>
              </a:buClr>
              <a:defRPr b="1">
                <a:solidFill>
                  <a:srgbClr val="010000"/>
                </a:solidFill>
                <a:latin typeface="Gill Sans MT" pitchFamily="34" charset="0"/>
              </a:defRPr>
            </a:lvl6pPr>
            <a:lvl7pPr marL="914400" algn="l" rtl="0" fontAlgn="base">
              <a:spcBef>
                <a:spcPct val="0"/>
              </a:spcBef>
              <a:spcAft>
                <a:spcPct val="0"/>
              </a:spcAft>
              <a:buClr>
                <a:schemeClr val="tx1"/>
              </a:buClr>
              <a:defRPr b="1">
                <a:solidFill>
                  <a:srgbClr val="010000"/>
                </a:solidFill>
                <a:latin typeface="Gill Sans MT" pitchFamily="34" charset="0"/>
              </a:defRPr>
            </a:lvl7pPr>
            <a:lvl8pPr marL="1371600" algn="l" rtl="0" fontAlgn="base">
              <a:spcBef>
                <a:spcPct val="0"/>
              </a:spcBef>
              <a:spcAft>
                <a:spcPct val="0"/>
              </a:spcAft>
              <a:buClr>
                <a:schemeClr val="tx1"/>
              </a:buClr>
              <a:defRPr b="1">
                <a:solidFill>
                  <a:srgbClr val="010000"/>
                </a:solidFill>
                <a:latin typeface="Gill Sans MT" pitchFamily="34" charset="0"/>
              </a:defRPr>
            </a:lvl8pPr>
            <a:lvl9pPr marL="1828800" algn="l" rtl="0" fontAlgn="base">
              <a:spcBef>
                <a:spcPct val="0"/>
              </a:spcBef>
              <a:spcAft>
                <a:spcPct val="0"/>
              </a:spcAft>
              <a:buClr>
                <a:schemeClr val="tx1"/>
              </a:buClr>
              <a:defRPr b="1">
                <a:solidFill>
                  <a:srgbClr val="010000"/>
                </a:solidFill>
                <a:latin typeface="Gill Sans MT" pitchFamily="34" charset="0"/>
              </a:defRPr>
            </a:lvl9pPr>
          </a:lstStyle>
          <a:p>
            <a:r>
              <a:rPr lang="es-ES" b="1" dirty="0"/>
              <a:t>Consentimiento informado</a:t>
            </a:r>
          </a:p>
        </p:txBody>
      </p:sp>
    </p:spTree>
    <p:extLst>
      <p:ext uri="{BB962C8B-B14F-4D97-AF65-F5344CB8AC3E}">
        <p14:creationId xmlns:p14="http://schemas.microsoft.com/office/powerpoint/2010/main" val="134786749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2019391" y="986746"/>
            <a:ext cx="8153219" cy="4977814"/>
          </a:xfrm>
          <a:prstGeom prst="rect">
            <a:avLst/>
          </a:prstGeom>
        </p:spPr>
      </p:pic>
      <p:sp>
        <p:nvSpPr>
          <p:cNvPr id="2" name="Rectángulo 1"/>
          <p:cNvSpPr/>
          <p:nvPr/>
        </p:nvSpPr>
        <p:spPr>
          <a:xfrm>
            <a:off x="397545" y="6209956"/>
            <a:ext cx="4493602" cy="369332"/>
          </a:xfrm>
          <a:prstGeom prst="rect">
            <a:avLst/>
          </a:prstGeom>
        </p:spPr>
        <p:txBody>
          <a:bodyPr wrap="none">
            <a:spAutoFit/>
          </a:bodyPr>
          <a:lstStyle/>
          <a:p>
            <a:r>
              <a:rPr lang="es-ES" dirty="0"/>
              <a:t>https://www.aepd.es/infografias/index.html</a:t>
            </a:r>
          </a:p>
        </p:txBody>
      </p:sp>
      <p:sp>
        <p:nvSpPr>
          <p:cNvPr id="4" name="Título 1">
            <a:extLst>
              <a:ext uri="{FF2B5EF4-FFF2-40B4-BE49-F238E27FC236}">
                <a16:creationId xmlns:a16="http://schemas.microsoft.com/office/drawing/2014/main" id="{3C1E8E3E-7FBF-4F97-24D3-9CEEB438410E}"/>
              </a:ext>
            </a:extLst>
          </p:cNvPr>
          <p:cNvSpPr txBox="1">
            <a:spLocks/>
          </p:cNvSpPr>
          <p:nvPr/>
        </p:nvSpPr>
        <p:spPr>
          <a:xfrm>
            <a:off x="604157" y="274638"/>
            <a:ext cx="11175093" cy="427491"/>
          </a:xfrm>
          <a:prstGeom prst="rect">
            <a:avLst/>
          </a:prstGeom>
        </p:spPr>
        <p:txBody>
          <a:bodyPr/>
          <a:lstStyle>
            <a:lvl1pPr algn="l" rtl="0" eaLnBrk="0" fontAlgn="base" hangingPunct="0">
              <a:spcBef>
                <a:spcPct val="0"/>
              </a:spcBef>
              <a:spcAft>
                <a:spcPct val="0"/>
              </a:spcAft>
              <a:buClr>
                <a:schemeClr val="tx1"/>
              </a:buClr>
              <a:defRPr sz="2400" b="1">
                <a:solidFill>
                  <a:srgbClr val="010000"/>
                </a:solidFill>
                <a:latin typeface="+mj-lt"/>
                <a:ea typeface="+mj-ea"/>
                <a:cs typeface="+mj-cs"/>
              </a:defRPr>
            </a:lvl1pPr>
            <a:lvl2pPr algn="l" rtl="0" eaLnBrk="0" fontAlgn="base" hangingPunct="0">
              <a:spcBef>
                <a:spcPct val="0"/>
              </a:spcBef>
              <a:spcAft>
                <a:spcPct val="0"/>
              </a:spcAft>
              <a:buClr>
                <a:schemeClr val="tx1"/>
              </a:buClr>
              <a:defRPr sz="4400" b="1">
                <a:solidFill>
                  <a:srgbClr val="010000"/>
                </a:solidFill>
                <a:latin typeface="Gill Sans MT" pitchFamily="34" charset="0"/>
              </a:defRPr>
            </a:lvl2pPr>
            <a:lvl3pPr algn="l" rtl="0" eaLnBrk="0" fontAlgn="base" hangingPunct="0">
              <a:spcBef>
                <a:spcPct val="0"/>
              </a:spcBef>
              <a:spcAft>
                <a:spcPct val="0"/>
              </a:spcAft>
              <a:buClr>
                <a:schemeClr val="tx1"/>
              </a:buClr>
              <a:defRPr sz="4400" b="1">
                <a:solidFill>
                  <a:srgbClr val="010000"/>
                </a:solidFill>
                <a:latin typeface="Gill Sans MT" pitchFamily="34" charset="0"/>
              </a:defRPr>
            </a:lvl3pPr>
            <a:lvl4pPr algn="l" rtl="0" eaLnBrk="0" fontAlgn="base" hangingPunct="0">
              <a:spcBef>
                <a:spcPct val="0"/>
              </a:spcBef>
              <a:spcAft>
                <a:spcPct val="0"/>
              </a:spcAft>
              <a:buClr>
                <a:schemeClr val="tx1"/>
              </a:buClr>
              <a:defRPr sz="4400" b="1">
                <a:solidFill>
                  <a:srgbClr val="010000"/>
                </a:solidFill>
                <a:latin typeface="Gill Sans MT" pitchFamily="34" charset="0"/>
              </a:defRPr>
            </a:lvl4pPr>
            <a:lvl5pPr algn="l" rtl="0" eaLnBrk="0" fontAlgn="base" hangingPunct="0">
              <a:spcBef>
                <a:spcPct val="0"/>
              </a:spcBef>
              <a:spcAft>
                <a:spcPct val="0"/>
              </a:spcAft>
              <a:buClr>
                <a:schemeClr val="tx1"/>
              </a:buClr>
              <a:defRPr sz="4400" b="1">
                <a:solidFill>
                  <a:srgbClr val="010000"/>
                </a:solidFill>
                <a:latin typeface="Gill Sans MT" pitchFamily="34" charset="0"/>
              </a:defRPr>
            </a:lvl5pPr>
            <a:lvl6pPr marL="457200" algn="l" rtl="0" fontAlgn="base">
              <a:spcBef>
                <a:spcPct val="0"/>
              </a:spcBef>
              <a:spcAft>
                <a:spcPct val="0"/>
              </a:spcAft>
              <a:buClr>
                <a:schemeClr val="tx1"/>
              </a:buClr>
              <a:defRPr b="1">
                <a:solidFill>
                  <a:srgbClr val="010000"/>
                </a:solidFill>
                <a:latin typeface="Gill Sans MT" pitchFamily="34" charset="0"/>
              </a:defRPr>
            </a:lvl6pPr>
            <a:lvl7pPr marL="914400" algn="l" rtl="0" fontAlgn="base">
              <a:spcBef>
                <a:spcPct val="0"/>
              </a:spcBef>
              <a:spcAft>
                <a:spcPct val="0"/>
              </a:spcAft>
              <a:buClr>
                <a:schemeClr val="tx1"/>
              </a:buClr>
              <a:defRPr b="1">
                <a:solidFill>
                  <a:srgbClr val="010000"/>
                </a:solidFill>
                <a:latin typeface="Gill Sans MT" pitchFamily="34" charset="0"/>
              </a:defRPr>
            </a:lvl7pPr>
            <a:lvl8pPr marL="1371600" algn="l" rtl="0" fontAlgn="base">
              <a:spcBef>
                <a:spcPct val="0"/>
              </a:spcBef>
              <a:spcAft>
                <a:spcPct val="0"/>
              </a:spcAft>
              <a:buClr>
                <a:schemeClr val="tx1"/>
              </a:buClr>
              <a:defRPr b="1">
                <a:solidFill>
                  <a:srgbClr val="010000"/>
                </a:solidFill>
                <a:latin typeface="Gill Sans MT" pitchFamily="34" charset="0"/>
              </a:defRPr>
            </a:lvl8pPr>
            <a:lvl9pPr marL="1828800" algn="l" rtl="0" fontAlgn="base">
              <a:spcBef>
                <a:spcPct val="0"/>
              </a:spcBef>
              <a:spcAft>
                <a:spcPct val="0"/>
              </a:spcAft>
              <a:buClr>
                <a:schemeClr val="tx1"/>
              </a:buClr>
              <a:defRPr b="1">
                <a:solidFill>
                  <a:srgbClr val="010000"/>
                </a:solidFill>
                <a:latin typeface="Gill Sans MT" pitchFamily="34" charset="0"/>
              </a:defRPr>
            </a:lvl9pPr>
          </a:lstStyle>
          <a:p>
            <a:r>
              <a:rPr lang="es-ES" b="1" dirty="0"/>
              <a:t> Derechos de los pacientes</a:t>
            </a:r>
            <a:endParaRPr lang="es-ES" sz="2000" b="1" dirty="0"/>
          </a:p>
        </p:txBody>
      </p:sp>
    </p:spTree>
    <p:extLst>
      <p:ext uri="{BB962C8B-B14F-4D97-AF65-F5344CB8AC3E}">
        <p14:creationId xmlns:p14="http://schemas.microsoft.com/office/powerpoint/2010/main" val="7472641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18983" y="1070919"/>
            <a:ext cx="11005751" cy="5416868"/>
          </a:xfrm>
          <a:prstGeom prst="rect">
            <a:avLst/>
          </a:prstGeom>
          <a:noFill/>
        </p:spPr>
        <p:txBody>
          <a:bodyPr wrap="square" rtlCol="0">
            <a:spAutoFit/>
          </a:bodyPr>
          <a:lstStyle/>
          <a:p>
            <a:endParaRPr lang="es-ES" dirty="0">
              <a:solidFill>
                <a:srgbClr val="4D4D4D"/>
              </a:solidFill>
            </a:endParaRPr>
          </a:p>
          <a:p>
            <a:r>
              <a:rPr lang="es-ES" dirty="0">
                <a:solidFill>
                  <a:srgbClr val="4D4D4D"/>
                </a:solidFill>
              </a:rPr>
              <a:t>                 En cuanto a la hoja de consentimiento informado y la hoja de información que te tienen que </a:t>
            </a:r>
          </a:p>
          <a:p>
            <a:endParaRPr lang="es-ES" dirty="0">
              <a:solidFill>
                <a:srgbClr val="4D4D4D"/>
              </a:solidFill>
            </a:endParaRPr>
          </a:p>
          <a:p>
            <a:r>
              <a:rPr lang="es-ES" dirty="0">
                <a:solidFill>
                  <a:srgbClr val="4D4D4D"/>
                </a:solidFill>
              </a:rPr>
              <a:t>firmar los pacientes, tienes que incluir un párrafo sobre protección de datos que indique:……..</a:t>
            </a:r>
          </a:p>
          <a:p>
            <a:endParaRPr lang="es-ES" dirty="0">
              <a:solidFill>
                <a:srgbClr val="4D4D4D"/>
              </a:solidFill>
            </a:endParaRPr>
          </a:p>
          <a:p>
            <a:pPr marL="285750" indent="-285750">
              <a:buFont typeface="Arial" panose="020B0604020202020204" pitchFamily="34" charset="0"/>
              <a:buChar char="•"/>
            </a:pPr>
            <a:r>
              <a:rPr lang="es-ES" sz="1600" u="sng" dirty="0">
                <a:solidFill>
                  <a:srgbClr val="4D4D4D"/>
                </a:solidFill>
              </a:rPr>
              <a:t>Tipo de datos</a:t>
            </a:r>
            <a:r>
              <a:rPr lang="es-ES" sz="1600" dirty="0">
                <a:solidFill>
                  <a:srgbClr val="4D4D4D"/>
                </a:solidFill>
              </a:rPr>
              <a:t> que vas a recoger.</a:t>
            </a:r>
          </a:p>
          <a:p>
            <a:pPr marL="285750" indent="-285750">
              <a:buFont typeface="Arial" panose="020B0604020202020204" pitchFamily="34" charset="0"/>
              <a:buChar char="•"/>
            </a:pPr>
            <a:r>
              <a:rPr lang="es-ES" sz="1600" u="sng" dirty="0">
                <a:solidFill>
                  <a:srgbClr val="4D4D4D"/>
                </a:solidFill>
              </a:rPr>
              <a:t>Finalidad</a:t>
            </a:r>
            <a:r>
              <a:rPr lang="es-ES" sz="1600" dirty="0">
                <a:solidFill>
                  <a:srgbClr val="4D4D4D"/>
                </a:solidFill>
              </a:rPr>
              <a:t>: qué vas a hacer con esos datos (finalidad).</a:t>
            </a:r>
          </a:p>
          <a:p>
            <a:pPr marL="285750" indent="-285750">
              <a:buFont typeface="Arial" panose="020B0604020202020204" pitchFamily="34" charset="0"/>
              <a:buChar char="•"/>
            </a:pPr>
            <a:r>
              <a:rPr lang="es-ES" sz="1600" u="sng" dirty="0">
                <a:solidFill>
                  <a:srgbClr val="4D4D4D"/>
                </a:solidFill>
              </a:rPr>
              <a:t>Plazo de conservación de esos datos</a:t>
            </a:r>
            <a:r>
              <a:rPr lang="es-ES" sz="1600" dirty="0">
                <a:solidFill>
                  <a:srgbClr val="4D4D4D"/>
                </a:solidFill>
              </a:rPr>
              <a:t>.</a:t>
            </a:r>
          </a:p>
          <a:p>
            <a:pPr marL="285750" indent="-285750">
              <a:buFont typeface="Arial" panose="020B0604020202020204" pitchFamily="34" charset="0"/>
              <a:buChar char="•"/>
            </a:pPr>
            <a:r>
              <a:rPr lang="es-ES" sz="1600" u="sng" dirty="0">
                <a:solidFill>
                  <a:srgbClr val="4D4D4D"/>
                </a:solidFill>
              </a:rPr>
              <a:t>Legitimación</a:t>
            </a:r>
            <a:r>
              <a:rPr lang="es-ES" sz="1600" dirty="0">
                <a:solidFill>
                  <a:srgbClr val="4D4D4D"/>
                </a:solidFill>
              </a:rPr>
              <a:t>: la legitimación es el cumplimiento de las obligaciones legales y el consentimiento otorgado.</a:t>
            </a:r>
          </a:p>
          <a:p>
            <a:pPr marL="285750" indent="-285750">
              <a:buFont typeface="Arial" panose="020B0604020202020204" pitchFamily="34" charset="0"/>
              <a:buChar char="•"/>
            </a:pPr>
            <a:r>
              <a:rPr lang="es-ES" sz="1600" u="sng" dirty="0">
                <a:solidFill>
                  <a:srgbClr val="4D4D4D"/>
                </a:solidFill>
              </a:rPr>
              <a:t>Destinatarios</a:t>
            </a:r>
            <a:r>
              <a:rPr lang="es-ES" sz="1600" dirty="0">
                <a:solidFill>
                  <a:srgbClr val="4D4D4D"/>
                </a:solidFill>
              </a:rPr>
              <a:t>: si esos datos se van a traspasar a alguna base de datos en concreto, como puede ser la del ISCIII….., Consejería de Sanidad, Administraciones públicas. </a:t>
            </a:r>
          </a:p>
          <a:p>
            <a:pPr marL="285750" indent="-285750">
              <a:buFont typeface="Arial" panose="020B0604020202020204" pitchFamily="34" charset="0"/>
              <a:buChar char="•"/>
            </a:pPr>
            <a:r>
              <a:rPr lang="es-ES" sz="1600" u="sng" dirty="0">
                <a:solidFill>
                  <a:srgbClr val="4D4D4D"/>
                </a:solidFill>
              </a:rPr>
              <a:t>Publicación de los resultados</a:t>
            </a:r>
            <a:r>
              <a:rPr lang="es-ES" sz="1600" dirty="0">
                <a:solidFill>
                  <a:srgbClr val="4D4D4D"/>
                </a:solidFill>
              </a:rPr>
              <a:t>: si se van a publicar en una base de datos abierta (si esto no se recoge, tendrás que volver a pasar un consentimiento informado nuevo a los pacientes o publicar una nota en la página web del hospital). </a:t>
            </a:r>
          </a:p>
          <a:p>
            <a:pPr marL="285750" indent="-285750">
              <a:buFont typeface="Arial" panose="020B0604020202020204" pitchFamily="34" charset="0"/>
              <a:buChar char="•"/>
            </a:pPr>
            <a:r>
              <a:rPr lang="es-ES" sz="1600" u="sng" dirty="0">
                <a:solidFill>
                  <a:srgbClr val="4D4D4D"/>
                </a:solidFill>
              </a:rPr>
              <a:t>Si vas a hacer alguna transferencia internacional</a:t>
            </a:r>
            <a:r>
              <a:rPr lang="es-ES" sz="1600" dirty="0">
                <a:solidFill>
                  <a:srgbClr val="4D4D4D"/>
                </a:solidFill>
              </a:rPr>
              <a:t>.</a:t>
            </a:r>
          </a:p>
          <a:p>
            <a:pPr marL="285750" indent="-285750">
              <a:buFont typeface="Arial" panose="020B0604020202020204" pitchFamily="34" charset="0"/>
              <a:buChar char="•"/>
            </a:pPr>
            <a:r>
              <a:rPr lang="es-ES" sz="1600" u="sng" dirty="0">
                <a:solidFill>
                  <a:srgbClr val="4D4D4D"/>
                </a:solidFill>
              </a:rPr>
              <a:t>Responsable del tratamiento de los datos</a:t>
            </a:r>
            <a:r>
              <a:rPr lang="es-ES" sz="1600" dirty="0">
                <a:solidFill>
                  <a:srgbClr val="4D4D4D"/>
                </a:solidFill>
              </a:rPr>
              <a:t>: quién es.</a:t>
            </a:r>
          </a:p>
          <a:p>
            <a:pPr marL="285750" indent="-285750">
              <a:buFont typeface="Arial" panose="020B0604020202020204" pitchFamily="34" charset="0"/>
              <a:buChar char="•"/>
            </a:pPr>
            <a:r>
              <a:rPr lang="es-ES" sz="1600" u="sng" dirty="0">
                <a:solidFill>
                  <a:srgbClr val="4D4D4D"/>
                </a:solidFill>
              </a:rPr>
              <a:t>Confidencialidad</a:t>
            </a:r>
            <a:r>
              <a:rPr lang="es-ES" sz="1600" dirty="0">
                <a:solidFill>
                  <a:srgbClr val="4D4D4D"/>
                </a:solidFill>
              </a:rPr>
              <a:t>: habrá que comentar que tienes medidas de seguridad para evitar cualquier tipo de fuga de la citada información y salvaguardar los derechos de los pacientes.</a:t>
            </a:r>
          </a:p>
          <a:p>
            <a:pPr marL="285750" indent="-285750">
              <a:buFont typeface="Arial" panose="020B0604020202020204" pitchFamily="34" charset="0"/>
              <a:buChar char="•"/>
            </a:pPr>
            <a:r>
              <a:rPr lang="es-ES" sz="1600" u="sng" dirty="0">
                <a:solidFill>
                  <a:srgbClr val="4D4D4D"/>
                </a:solidFill>
              </a:rPr>
              <a:t>Derechos</a:t>
            </a:r>
            <a:r>
              <a:rPr lang="es-ES" sz="1600" dirty="0">
                <a:solidFill>
                  <a:srgbClr val="4D4D4D"/>
                </a:solidFill>
              </a:rPr>
              <a:t>: cómo puede acceder a sus derechos de acceso, rectificación, supresión, limitación, portabilidad y oposición.</a:t>
            </a:r>
          </a:p>
          <a:p>
            <a:endParaRPr lang="es-ES" sz="1600" dirty="0">
              <a:solidFill>
                <a:srgbClr val="4D4D4D"/>
              </a:solidFill>
            </a:endParaRPr>
          </a:p>
        </p:txBody>
      </p:sp>
      <p:sp>
        <p:nvSpPr>
          <p:cNvPr id="10" name="Flecha derecha 9"/>
          <p:cNvSpPr/>
          <p:nvPr/>
        </p:nvSpPr>
        <p:spPr>
          <a:xfrm>
            <a:off x="687858" y="1272747"/>
            <a:ext cx="91851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4" name="Título 1">
            <a:extLst>
              <a:ext uri="{FF2B5EF4-FFF2-40B4-BE49-F238E27FC236}">
                <a16:creationId xmlns:a16="http://schemas.microsoft.com/office/drawing/2014/main" id="{7C642FF3-68BD-2A32-0469-93362C890EA8}"/>
              </a:ext>
            </a:extLst>
          </p:cNvPr>
          <p:cNvSpPr txBox="1">
            <a:spLocks/>
          </p:cNvSpPr>
          <p:nvPr/>
        </p:nvSpPr>
        <p:spPr>
          <a:xfrm>
            <a:off x="604157" y="274638"/>
            <a:ext cx="11175093" cy="427491"/>
          </a:xfrm>
          <a:prstGeom prst="rect">
            <a:avLst/>
          </a:prstGeom>
        </p:spPr>
        <p:txBody>
          <a:bodyPr/>
          <a:lstStyle>
            <a:lvl1pPr algn="l" rtl="0" eaLnBrk="0" fontAlgn="base" hangingPunct="0">
              <a:spcBef>
                <a:spcPct val="0"/>
              </a:spcBef>
              <a:spcAft>
                <a:spcPct val="0"/>
              </a:spcAft>
              <a:buClr>
                <a:schemeClr val="tx1"/>
              </a:buClr>
              <a:defRPr sz="2400" b="1">
                <a:solidFill>
                  <a:srgbClr val="010000"/>
                </a:solidFill>
                <a:latin typeface="+mj-lt"/>
                <a:ea typeface="+mj-ea"/>
                <a:cs typeface="+mj-cs"/>
              </a:defRPr>
            </a:lvl1pPr>
            <a:lvl2pPr algn="l" rtl="0" eaLnBrk="0" fontAlgn="base" hangingPunct="0">
              <a:spcBef>
                <a:spcPct val="0"/>
              </a:spcBef>
              <a:spcAft>
                <a:spcPct val="0"/>
              </a:spcAft>
              <a:buClr>
                <a:schemeClr val="tx1"/>
              </a:buClr>
              <a:defRPr sz="4400" b="1">
                <a:solidFill>
                  <a:srgbClr val="010000"/>
                </a:solidFill>
                <a:latin typeface="Gill Sans MT" pitchFamily="34" charset="0"/>
              </a:defRPr>
            </a:lvl2pPr>
            <a:lvl3pPr algn="l" rtl="0" eaLnBrk="0" fontAlgn="base" hangingPunct="0">
              <a:spcBef>
                <a:spcPct val="0"/>
              </a:spcBef>
              <a:spcAft>
                <a:spcPct val="0"/>
              </a:spcAft>
              <a:buClr>
                <a:schemeClr val="tx1"/>
              </a:buClr>
              <a:defRPr sz="4400" b="1">
                <a:solidFill>
                  <a:srgbClr val="010000"/>
                </a:solidFill>
                <a:latin typeface="Gill Sans MT" pitchFamily="34" charset="0"/>
              </a:defRPr>
            </a:lvl3pPr>
            <a:lvl4pPr algn="l" rtl="0" eaLnBrk="0" fontAlgn="base" hangingPunct="0">
              <a:spcBef>
                <a:spcPct val="0"/>
              </a:spcBef>
              <a:spcAft>
                <a:spcPct val="0"/>
              </a:spcAft>
              <a:buClr>
                <a:schemeClr val="tx1"/>
              </a:buClr>
              <a:defRPr sz="4400" b="1">
                <a:solidFill>
                  <a:srgbClr val="010000"/>
                </a:solidFill>
                <a:latin typeface="Gill Sans MT" pitchFamily="34" charset="0"/>
              </a:defRPr>
            </a:lvl4pPr>
            <a:lvl5pPr algn="l" rtl="0" eaLnBrk="0" fontAlgn="base" hangingPunct="0">
              <a:spcBef>
                <a:spcPct val="0"/>
              </a:spcBef>
              <a:spcAft>
                <a:spcPct val="0"/>
              </a:spcAft>
              <a:buClr>
                <a:schemeClr val="tx1"/>
              </a:buClr>
              <a:defRPr sz="4400" b="1">
                <a:solidFill>
                  <a:srgbClr val="010000"/>
                </a:solidFill>
                <a:latin typeface="Gill Sans MT" pitchFamily="34" charset="0"/>
              </a:defRPr>
            </a:lvl5pPr>
            <a:lvl6pPr marL="457200" algn="l" rtl="0" fontAlgn="base">
              <a:spcBef>
                <a:spcPct val="0"/>
              </a:spcBef>
              <a:spcAft>
                <a:spcPct val="0"/>
              </a:spcAft>
              <a:buClr>
                <a:schemeClr val="tx1"/>
              </a:buClr>
              <a:defRPr b="1">
                <a:solidFill>
                  <a:srgbClr val="010000"/>
                </a:solidFill>
                <a:latin typeface="Gill Sans MT" pitchFamily="34" charset="0"/>
              </a:defRPr>
            </a:lvl6pPr>
            <a:lvl7pPr marL="914400" algn="l" rtl="0" fontAlgn="base">
              <a:spcBef>
                <a:spcPct val="0"/>
              </a:spcBef>
              <a:spcAft>
                <a:spcPct val="0"/>
              </a:spcAft>
              <a:buClr>
                <a:schemeClr val="tx1"/>
              </a:buClr>
              <a:defRPr b="1">
                <a:solidFill>
                  <a:srgbClr val="010000"/>
                </a:solidFill>
                <a:latin typeface="Gill Sans MT" pitchFamily="34" charset="0"/>
              </a:defRPr>
            </a:lvl7pPr>
            <a:lvl8pPr marL="1371600" algn="l" rtl="0" fontAlgn="base">
              <a:spcBef>
                <a:spcPct val="0"/>
              </a:spcBef>
              <a:spcAft>
                <a:spcPct val="0"/>
              </a:spcAft>
              <a:buClr>
                <a:schemeClr val="tx1"/>
              </a:buClr>
              <a:defRPr b="1">
                <a:solidFill>
                  <a:srgbClr val="010000"/>
                </a:solidFill>
                <a:latin typeface="Gill Sans MT" pitchFamily="34" charset="0"/>
              </a:defRPr>
            </a:lvl8pPr>
            <a:lvl9pPr marL="1828800" algn="l" rtl="0" fontAlgn="base">
              <a:spcBef>
                <a:spcPct val="0"/>
              </a:spcBef>
              <a:spcAft>
                <a:spcPct val="0"/>
              </a:spcAft>
              <a:buClr>
                <a:schemeClr val="tx1"/>
              </a:buClr>
              <a:defRPr b="1">
                <a:solidFill>
                  <a:srgbClr val="010000"/>
                </a:solidFill>
                <a:latin typeface="Gill Sans MT" pitchFamily="34" charset="0"/>
              </a:defRPr>
            </a:lvl9pPr>
          </a:lstStyle>
          <a:p>
            <a:r>
              <a:rPr lang="es-ES" b="1" dirty="0"/>
              <a:t>¿Qué no debo olvidar?</a:t>
            </a:r>
            <a:endParaRPr lang="es-ES" kern="0" dirty="0"/>
          </a:p>
        </p:txBody>
      </p:sp>
    </p:spTree>
    <p:extLst>
      <p:ext uri="{BB962C8B-B14F-4D97-AF65-F5344CB8AC3E}">
        <p14:creationId xmlns:p14="http://schemas.microsoft.com/office/powerpoint/2010/main" val="372993678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0086" y="1105571"/>
            <a:ext cx="11656539" cy="4924425"/>
          </a:xfrm>
          <a:prstGeom prst="rect">
            <a:avLst/>
          </a:prstGeom>
        </p:spPr>
        <p:txBody>
          <a:bodyPr wrap="square">
            <a:spAutoFit/>
          </a:bodyPr>
          <a:lstStyle/>
          <a:p>
            <a:r>
              <a:rPr lang="es-ES" dirty="0"/>
              <a:t>                   Si voy a enviar a un tercero o recibir de ese tercero información que contiene datos de carácter </a:t>
            </a:r>
          </a:p>
          <a:p>
            <a:endParaRPr lang="es-ES" dirty="0"/>
          </a:p>
          <a:p>
            <a:r>
              <a:rPr lang="es-ES" dirty="0"/>
              <a:t>Personal tengo que cumplir con una serie de medidas de seguridad para llevar a cabo esa transferencia de datos para que no haya ningún tipo de fuga, entre ellas:</a:t>
            </a:r>
          </a:p>
          <a:p>
            <a:endParaRPr lang="es-ES" dirty="0"/>
          </a:p>
          <a:p>
            <a:pPr marL="285750" indent="-285750">
              <a:buFont typeface="Arial" panose="020B0604020202020204" pitchFamily="34" charset="0"/>
              <a:buChar char="•"/>
            </a:pPr>
            <a:r>
              <a:rPr lang="es-ES" sz="1600" dirty="0"/>
              <a:t>No usar cuentas Hotmail ni Gmail, sólo correos con el dominio salud.madrid.org, </a:t>
            </a:r>
          </a:p>
          <a:p>
            <a:pPr marL="285750" indent="-285750">
              <a:buFont typeface="Arial" panose="020B0604020202020204" pitchFamily="34" charset="0"/>
              <a:buChar char="•"/>
            </a:pPr>
            <a:r>
              <a:rPr lang="es-ES" sz="1600" dirty="0"/>
              <a:t>Los datos deberán estar cifrados y con contraseñas, uso de VPN si se realizan los envíos desde fuera de las instalaciones de la FIBHULP.</a:t>
            </a:r>
          </a:p>
          <a:p>
            <a:pPr marL="285750" indent="-285750">
              <a:buFont typeface="Arial" panose="020B0604020202020204" pitchFamily="34" charset="0"/>
              <a:buChar char="•"/>
            </a:pPr>
            <a:r>
              <a:rPr lang="es-ES" sz="1600" dirty="0"/>
              <a:t>No hacer uso de dispositivos (ordenadores, móviles, etc.) personales o no autorizados por la Fundación para realizar los envíos.</a:t>
            </a:r>
          </a:p>
          <a:p>
            <a:pPr marL="285750" indent="-285750">
              <a:buFont typeface="Arial" panose="020B0604020202020204" pitchFamily="34" charset="0"/>
              <a:buChar char="•"/>
            </a:pPr>
            <a:r>
              <a:rPr lang="es-ES" sz="1600" dirty="0"/>
              <a:t>Usar contraseñas de calidad, con longitudes mínimas (p. ejemplo: 10 caracteres), fáciles de recordar, difícilmente adivinables (no incluir nombres, teléfonos, fechas señaladas, palabras incluidas en diccionarios…), con caracteres alfanuméricos.</a:t>
            </a:r>
          </a:p>
          <a:p>
            <a:pPr marL="285750" indent="-285750">
              <a:buFont typeface="Arial" panose="020B0604020202020204" pitchFamily="34" charset="0"/>
              <a:buChar char="•"/>
            </a:pPr>
            <a:r>
              <a:rPr lang="es-ES" sz="1600" dirty="0"/>
              <a:t>Eliminar la información del correo una vez se ha enviado o se ha recibido. </a:t>
            </a:r>
          </a:p>
          <a:p>
            <a:pPr marL="285750" indent="-285750">
              <a:buFont typeface="Arial" panose="020B0604020202020204" pitchFamily="34" charset="0"/>
              <a:buChar char="•"/>
            </a:pPr>
            <a:r>
              <a:rPr lang="es-ES" sz="1600" dirty="0"/>
              <a:t>Los datos deben enviarse </a:t>
            </a:r>
            <a:r>
              <a:rPr lang="es-ES" sz="1600" dirty="0" err="1"/>
              <a:t>seudonimizados</a:t>
            </a:r>
            <a:r>
              <a:rPr lang="es-ES" sz="1600" dirty="0"/>
              <a:t>, eliminándose todo identificador directo e indirecto no necesario (p. ejemplo: indicar rango de edad, en lugar de edad exacta; indicar año de nacimiento, en lugar de fecha de nacimiento). </a:t>
            </a:r>
          </a:p>
          <a:p>
            <a:pPr marL="285750" indent="-285750">
              <a:buFont typeface="Arial" panose="020B0604020202020204" pitchFamily="34" charset="0"/>
              <a:buChar char="•"/>
            </a:pPr>
            <a:r>
              <a:rPr lang="es-ES" sz="1600" dirty="0"/>
              <a:t>No colocar en el título del correo ninguna referencia a que se trata de información confidencial/datos de investigación/cualquier otro título que de pistas sobre la sensibilidad/criticidad del contenido del correo.</a:t>
            </a:r>
          </a:p>
          <a:p>
            <a:pPr marL="285750" indent="-285750">
              <a:buFont typeface="Arial" panose="020B0604020202020204" pitchFamily="34" charset="0"/>
              <a:buChar char="•"/>
            </a:pPr>
            <a:r>
              <a:rPr lang="es-ES" sz="1600" dirty="0"/>
              <a:t>Verificación de que el destinatario al que se va a enviar la información es al que se le quiere enviar.</a:t>
            </a:r>
          </a:p>
        </p:txBody>
      </p:sp>
      <p:sp>
        <p:nvSpPr>
          <p:cNvPr id="3" name="Flecha derecha 2"/>
          <p:cNvSpPr/>
          <p:nvPr/>
        </p:nvSpPr>
        <p:spPr>
          <a:xfrm>
            <a:off x="465436" y="1105571"/>
            <a:ext cx="91851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ítulo 1">
            <a:extLst>
              <a:ext uri="{FF2B5EF4-FFF2-40B4-BE49-F238E27FC236}">
                <a16:creationId xmlns:a16="http://schemas.microsoft.com/office/drawing/2014/main" id="{B725D77B-006C-2573-8C6C-73E736B7F0E3}"/>
              </a:ext>
            </a:extLst>
          </p:cNvPr>
          <p:cNvSpPr txBox="1">
            <a:spLocks/>
          </p:cNvSpPr>
          <p:nvPr/>
        </p:nvSpPr>
        <p:spPr>
          <a:xfrm>
            <a:off x="604157" y="274638"/>
            <a:ext cx="11175093" cy="427491"/>
          </a:xfrm>
          <a:prstGeom prst="rect">
            <a:avLst/>
          </a:prstGeom>
        </p:spPr>
        <p:txBody>
          <a:bodyPr/>
          <a:lstStyle>
            <a:lvl1pPr algn="l" rtl="0" eaLnBrk="0" fontAlgn="base" hangingPunct="0">
              <a:spcBef>
                <a:spcPct val="0"/>
              </a:spcBef>
              <a:spcAft>
                <a:spcPct val="0"/>
              </a:spcAft>
              <a:buClr>
                <a:schemeClr val="tx1"/>
              </a:buClr>
              <a:defRPr sz="2400" b="1">
                <a:solidFill>
                  <a:srgbClr val="010000"/>
                </a:solidFill>
                <a:latin typeface="+mj-lt"/>
                <a:ea typeface="+mj-ea"/>
                <a:cs typeface="+mj-cs"/>
              </a:defRPr>
            </a:lvl1pPr>
            <a:lvl2pPr algn="l" rtl="0" eaLnBrk="0" fontAlgn="base" hangingPunct="0">
              <a:spcBef>
                <a:spcPct val="0"/>
              </a:spcBef>
              <a:spcAft>
                <a:spcPct val="0"/>
              </a:spcAft>
              <a:buClr>
                <a:schemeClr val="tx1"/>
              </a:buClr>
              <a:defRPr sz="4400" b="1">
                <a:solidFill>
                  <a:srgbClr val="010000"/>
                </a:solidFill>
                <a:latin typeface="Gill Sans MT" pitchFamily="34" charset="0"/>
              </a:defRPr>
            </a:lvl2pPr>
            <a:lvl3pPr algn="l" rtl="0" eaLnBrk="0" fontAlgn="base" hangingPunct="0">
              <a:spcBef>
                <a:spcPct val="0"/>
              </a:spcBef>
              <a:spcAft>
                <a:spcPct val="0"/>
              </a:spcAft>
              <a:buClr>
                <a:schemeClr val="tx1"/>
              </a:buClr>
              <a:defRPr sz="4400" b="1">
                <a:solidFill>
                  <a:srgbClr val="010000"/>
                </a:solidFill>
                <a:latin typeface="Gill Sans MT" pitchFamily="34" charset="0"/>
              </a:defRPr>
            </a:lvl3pPr>
            <a:lvl4pPr algn="l" rtl="0" eaLnBrk="0" fontAlgn="base" hangingPunct="0">
              <a:spcBef>
                <a:spcPct val="0"/>
              </a:spcBef>
              <a:spcAft>
                <a:spcPct val="0"/>
              </a:spcAft>
              <a:buClr>
                <a:schemeClr val="tx1"/>
              </a:buClr>
              <a:defRPr sz="4400" b="1">
                <a:solidFill>
                  <a:srgbClr val="010000"/>
                </a:solidFill>
                <a:latin typeface="Gill Sans MT" pitchFamily="34" charset="0"/>
              </a:defRPr>
            </a:lvl4pPr>
            <a:lvl5pPr algn="l" rtl="0" eaLnBrk="0" fontAlgn="base" hangingPunct="0">
              <a:spcBef>
                <a:spcPct val="0"/>
              </a:spcBef>
              <a:spcAft>
                <a:spcPct val="0"/>
              </a:spcAft>
              <a:buClr>
                <a:schemeClr val="tx1"/>
              </a:buClr>
              <a:defRPr sz="4400" b="1">
                <a:solidFill>
                  <a:srgbClr val="010000"/>
                </a:solidFill>
                <a:latin typeface="Gill Sans MT" pitchFamily="34" charset="0"/>
              </a:defRPr>
            </a:lvl5pPr>
            <a:lvl6pPr marL="457200" algn="l" rtl="0" fontAlgn="base">
              <a:spcBef>
                <a:spcPct val="0"/>
              </a:spcBef>
              <a:spcAft>
                <a:spcPct val="0"/>
              </a:spcAft>
              <a:buClr>
                <a:schemeClr val="tx1"/>
              </a:buClr>
              <a:defRPr b="1">
                <a:solidFill>
                  <a:srgbClr val="010000"/>
                </a:solidFill>
                <a:latin typeface="Gill Sans MT" pitchFamily="34" charset="0"/>
              </a:defRPr>
            </a:lvl6pPr>
            <a:lvl7pPr marL="914400" algn="l" rtl="0" fontAlgn="base">
              <a:spcBef>
                <a:spcPct val="0"/>
              </a:spcBef>
              <a:spcAft>
                <a:spcPct val="0"/>
              </a:spcAft>
              <a:buClr>
                <a:schemeClr val="tx1"/>
              </a:buClr>
              <a:defRPr b="1">
                <a:solidFill>
                  <a:srgbClr val="010000"/>
                </a:solidFill>
                <a:latin typeface="Gill Sans MT" pitchFamily="34" charset="0"/>
              </a:defRPr>
            </a:lvl7pPr>
            <a:lvl8pPr marL="1371600" algn="l" rtl="0" fontAlgn="base">
              <a:spcBef>
                <a:spcPct val="0"/>
              </a:spcBef>
              <a:spcAft>
                <a:spcPct val="0"/>
              </a:spcAft>
              <a:buClr>
                <a:schemeClr val="tx1"/>
              </a:buClr>
              <a:defRPr b="1">
                <a:solidFill>
                  <a:srgbClr val="010000"/>
                </a:solidFill>
                <a:latin typeface="Gill Sans MT" pitchFamily="34" charset="0"/>
              </a:defRPr>
            </a:lvl8pPr>
            <a:lvl9pPr marL="1828800" algn="l" rtl="0" fontAlgn="base">
              <a:spcBef>
                <a:spcPct val="0"/>
              </a:spcBef>
              <a:spcAft>
                <a:spcPct val="0"/>
              </a:spcAft>
              <a:buClr>
                <a:schemeClr val="tx1"/>
              </a:buClr>
              <a:defRPr b="1">
                <a:solidFill>
                  <a:srgbClr val="010000"/>
                </a:solidFill>
                <a:latin typeface="Gill Sans MT" pitchFamily="34" charset="0"/>
              </a:defRPr>
            </a:lvl9pPr>
          </a:lstStyle>
          <a:p>
            <a:r>
              <a:rPr lang="es-ES" b="1" dirty="0"/>
              <a:t>Medidas de seguridad a tener en cuenta</a:t>
            </a:r>
          </a:p>
          <a:p>
            <a:endParaRPr lang="es-ES" kern="0" dirty="0"/>
          </a:p>
        </p:txBody>
      </p:sp>
    </p:spTree>
    <p:extLst>
      <p:ext uri="{BB962C8B-B14F-4D97-AF65-F5344CB8AC3E}">
        <p14:creationId xmlns:p14="http://schemas.microsoft.com/office/powerpoint/2010/main" val="3587321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0086" y="1105571"/>
            <a:ext cx="11656539" cy="369332"/>
          </a:xfrm>
          <a:prstGeom prst="rect">
            <a:avLst/>
          </a:prstGeom>
        </p:spPr>
        <p:txBody>
          <a:bodyPr wrap="square">
            <a:spAutoFit/>
          </a:bodyPr>
          <a:lstStyle/>
          <a:p>
            <a:r>
              <a:rPr lang="es-ES" dirty="0">
                <a:solidFill>
                  <a:srgbClr val="4D4D4D"/>
                </a:solidFill>
              </a:rPr>
              <a:t>                   </a:t>
            </a:r>
            <a:endParaRPr lang="es-ES" sz="1600" dirty="0">
              <a:solidFill>
                <a:srgbClr val="4D4D4D"/>
              </a:solidFill>
            </a:endParaRPr>
          </a:p>
        </p:txBody>
      </p:sp>
      <p:graphicFrame>
        <p:nvGraphicFramePr>
          <p:cNvPr id="4" name="Objeto 3"/>
          <p:cNvGraphicFramePr>
            <a:graphicFrameLocks noChangeAspect="1"/>
          </p:cNvGraphicFramePr>
          <p:nvPr>
            <p:extLst>
              <p:ext uri="{D42A27DB-BD31-4B8C-83A1-F6EECF244321}">
                <p14:modId xmlns:p14="http://schemas.microsoft.com/office/powerpoint/2010/main" val="1475570924"/>
              </p:ext>
            </p:extLst>
          </p:nvPr>
        </p:nvGraphicFramePr>
        <p:xfrm>
          <a:off x="6197599" y="729692"/>
          <a:ext cx="5854700" cy="4064000"/>
        </p:xfrm>
        <a:graphic>
          <a:graphicData uri="http://schemas.openxmlformats.org/presentationml/2006/ole">
            <mc:AlternateContent xmlns:mc="http://schemas.openxmlformats.org/markup-compatibility/2006">
              <mc:Choice xmlns:v="urn:schemas-microsoft-com:vml" Requires="v">
                <p:oleObj name="Image" r:id="rId2" imgW="13701240" imgH="9523800" progId="Photoshop.Image.11">
                  <p:embed/>
                </p:oleObj>
              </mc:Choice>
              <mc:Fallback>
                <p:oleObj name="Image" r:id="rId2" imgW="13701240" imgH="9523800" progId="Photoshop.Image.11">
                  <p:embed/>
                  <p:pic>
                    <p:nvPicPr>
                      <p:cNvPr id="4" name="Objeto 3"/>
                      <p:cNvPicPr/>
                      <p:nvPr/>
                    </p:nvPicPr>
                    <p:blipFill>
                      <a:blip r:embed="rId3"/>
                      <a:stretch>
                        <a:fillRect/>
                      </a:stretch>
                    </p:blipFill>
                    <p:spPr>
                      <a:xfrm>
                        <a:off x="6197599" y="729692"/>
                        <a:ext cx="5854700" cy="4064000"/>
                      </a:xfrm>
                      <a:prstGeom prst="rect">
                        <a:avLst/>
                      </a:prstGeom>
                    </p:spPr>
                  </p:pic>
                </p:oleObj>
              </mc:Fallback>
            </mc:AlternateContent>
          </a:graphicData>
        </a:graphic>
      </p:graphicFrame>
      <p:sp>
        <p:nvSpPr>
          <p:cNvPr id="5" name="Rectángulo 4"/>
          <p:cNvSpPr/>
          <p:nvPr/>
        </p:nvSpPr>
        <p:spPr>
          <a:xfrm>
            <a:off x="753337" y="867548"/>
            <a:ext cx="3300904" cy="369332"/>
          </a:xfrm>
          <a:prstGeom prst="rect">
            <a:avLst/>
          </a:prstGeom>
        </p:spPr>
        <p:txBody>
          <a:bodyPr wrap="none">
            <a:spAutoFit/>
          </a:bodyPr>
          <a:lstStyle/>
          <a:p>
            <a:r>
              <a:rPr lang="es-ES" b="1" dirty="0">
                <a:solidFill>
                  <a:schemeClr val="tx1">
                    <a:lumMod val="75000"/>
                  </a:schemeClr>
                </a:solidFill>
                <a:hlinkClick r:id="rId4"/>
              </a:rPr>
              <a:t>https://amnesia.openaire.eu/</a:t>
            </a:r>
            <a:endParaRPr lang="es-ES" b="1" dirty="0">
              <a:solidFill>
                <a:schemeClr val="tx1">
                  <a:lumMod val="75000"/>
                </a:schemeClr>
              </a:solidFill>
            </a:endParaRPr>
          </a:p>
        </p:txBody>
      </p:sp>
      <p:pic>
        <p:nvPicPr>
          <p:cNvPr id="1034" name="Picture 10" descr="1-anonimizacion-datos-amnes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75" y="1474903"/>
            <a:ext cx="6458465" cy="355929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461817" y="5272216"/>
            <a:ext cx="10955826" cy="923330"/>
          </a:xfrm>
          <a:prstGeom prst="rect">
            <a:avLst/>
          </a:prstGeom>
          <a:noFill/>
        </p:spPr>
        <p:txBody>
          <a:bodyPr wrap="square" rtlCol="0">
            <a:spAutoFit/>
          </a:bodyPr>
          <a:lstStyle/>
          <a:p>
            <a:r>
              <a:rPr lang="es-ES" dirty="0"/>
              <a:t>Es una herramienta, abierta, libre y gratuita, que permite eliminar la información asociada a los identificadores directos, transformando los datos en anónimos, de tal manera, que ya no sea posible identificar al interesado.</a:t>
            </a:r>
          </a:p>
        </p:txBody>
      </p:sp>
      <p:sp>
        <p:nvSpPr>
          <p:cNvPr id="7" name="Título 1">
            <a:extLst>
              <a:ext uri="{FF2B5EF4-FFF2-40B4-BE49-F238E27FC236}">
                <a16:creationId xmlns:a16="http://schemas.microsoft.com/office/drawing/2014/main" id="{ADA26EA6-D920-01A6-F632-984FA013E34C}"/>
              </a:ext>
            </a:extLst>
          </p:cNvPr>
          <p:cNvSpPr txBox="1">
            <a:spLocks/>
          </p:cNvSpPr>
          <p:nvPr/>
        </p:nvSpPr>
        <p:spPr>
          <a:xfrm>
            <a:off x="604157" y="274638"/>
            <a:ext cx="11175093" cy="427491"/>
          </a:xfrm>
          <a:prstGeom prst="rect">
            <a:avLst/>
          </a:prstGeom>
        </p:spPr>
        <p:txBody>
          <a:bodyPr/>
          <a:lstStyle>
            <a:lvl1pPr algn="l" rtl="0" eaLnBrk="0" fontAlgn="base" hangingPunct="0">
              <a:spcBef>
                <a:spcPct val="0"/>
              </a:spcBef>
              <a:spcAft>
                <a:spcPct val="0"/>
              </a:spcAft>
              <a:buClr>
                <a:schemeClr val="tx1"/>
              </a:buClr>
              <a:defRPr sz="2400" b="1">
                <a:solidFill>
                  <a:srgbClr val="010000"/>
                </a:solidFill>
                <a:latin typeface="+mj-lt"/>
                <a:ea typeface="+mj-ea"/>
                <a:cs typeface="+mj-cs"/>
              </a:defRPr>
            </a:lvl1pPr>
            <a:lvl2pPr algn="l" rtl="0" eaLnBrk="0" fontAlgn="base" hangingPunct="0">
              <a:spcBef>
                <a:spcPct val="0"/>
              </a:spcBef>
              <a:spcAft>
                <a:spcPct val="0"/>
              </a:spcAft>
              <a:buClr>
                <a:schemeClr val="tx1"/>
              </a:buClr>
              <a:defRPr sz="4400" b="1">
                <a:solidFill>
                  <a:srgbClr val="010000"/>
                </a:solidFill>
                <a:latin typeface="Gill Sans MT" pitchFamily="34" charset="0"/>
              </a:defRPr>
            </a:lvl2pPr>
            <a:lvl3pPr algn="l" rtl="0" eaLnBrk="0" fontAlgn="base" hangingPunct="0">
              <a:spcBef>
                <a:spcPct val="0"/>
              </a:spcBef>
              <a:spcAft>
                <a:spcPct val="0"/>
              </a:spcAft>
              <a:buClr>
                <a:schemeClr val="tx1"/>
              </a:buClr>
              <a:defRPr sz="4400" b="1">
                <a:solidFill>
                  <a:srgbClr val="010000"/>
                </a:solidFill>
                <a:latin typeface="Gill Sans MT" pitchFamily="34" charset="0"/>
              </a:defRPr>
            </a:lvl3pPr>
            <a:lvl4pPr algn="l" rtl="0" eaLnBrk="0" fontAlgn="base" hangingPunct="0">
              <a:spcBef>
                <a:spcPct val="0"/>
              </a:spcBef>
              <a:spcAft>
                <a:spcPct val="0"/>
              </a:spcAft>
              <a:buClr>
                <a:schemeClr val="tx1"/>
              </a:buClr>
              <a:defRPr sz="4400" b="1">
                <a:solidFill>
                  <a:srgbClr val="010000"/>
                </a:solidFill>
                <a:latin typeface="Gill Sans MT" pitchFamily="34" charset="0"/>
              </a:defRPr>
            </a:lvl4pPr>
            <a:lvl5pPr algn="l" rtl="0" eaLnBrk="0" fontAlgn="base" hangingPunct="0">
              <a:spcBef>
                <a:spcPct val="0"/>
              </a:spcBef>
              <a:spcAft>
                <a:spcPct val="0"/>
              </a:spcAft>
              <a:buClr>
                <a:schemeClr val="tx1"/>
              </a:buClr>
              <a:defRPr sz="4400" b="1">
                <a:solidFill>
                  <a:srgbClr val="010000"/>
                </a:solidFill>
                <a:latin typeface="Gill Sans MT" pitchFamily="34" charset="0"/>
              </a:defRPr>
            </a:lvl5pPr>
            <a:lvl6pPr marL="457200" algn="l" rtl="0" fontAlgn="base">
              <a:spcBef>
                <a:spcPct val="0"/>
              </a:spcBef>
              <a:spcAft>
                <a:spcPct val="0"/>
              </a:spcAft>
              <a:buClr>
                <a:schemeClr val="tx1"/>
              </a:buClr>
              <a:defRPr b="1">
                <a:solidFill>
                  <a:srgbClr val="010000"/>
                </a:solidFill>
                <a:latin typeface="Gill Sans MT" pitchFamily="34" charset="0"/>
              </a:defRPr>
            </a:lvl6pPr>
            <a:lvl7pPr marL="914400" algn="l" rtl="0" fontAlgn="base">
              <a:spcBef>
                <a:spcPct val="0"/>
              </a:spcBef>
              <a:spcAft>
                <a:spcPct val="0"/>
              </a:spcAft>
              <a:buClr>
                <a:schemeClr val="tx1"/>
              </a:buClr>
              <a:defRPr b="1">
                <a:solidFill>
                  <a:srgbClr val="010000"/>
                </a:solidFill>
                <a:latin typeface="Gill Sans MT" pitchFamily="34" charset="0"/>
              </a:defRPr>
            </a:lvl7pPr>
            <a:lvl8pPr marL="1371600" algn="l" rtl="0" fontAlgn="base">
              <a:spcBef>
                <a:spcPct val="0"/>
              </a:spcBef>
              <a:spcAft>
                <a:spcPct val="0"/>
              </a:spcAft>
              <a:buClr>
                <a:schemeClr val="tx1"/>
              </a:buClr>
              <a:defRPr b="1">
                <a:solidFill>
                  <a:srgbClr val="010000"/>
                </a:solidFill>
                <a:latin typeface="Gill Sans MT" pitchFamily="34" charset="0"/>
              </a:defRPr>
            </a:lvl8pPr>
            <a:lvl9pPr marL="1828800" algn="l" rtl="0" fontAlgn="base">
              <a:spcBef>
                <a:spcPct val="0"/>
              </a:spcBef>
              <a:spcAft>
                <a:spcPct val="0"/>
              </a:spcAft>
              <a:buClr>
                <a:schemeClr val="tx1"/>
              </a:buClr>
              <a:defRPr b="1">
                <a:solidFill>
                  <a:srgbClr val="010000"/>
                </a:solidFill>
                <a:latin typeface="Gill Sans MT" pitchFamily="34" charset="0"/>
              </a:defRPr>
            </a:lvl9pPr>
          </a:lstStyle>
          <a:p>
            <a:r>
              <a:rPr lang="es-ES" b="1" dirty="0"/>
              <a:t>Herramientas para </a:t>
            </a:r>
            <a:r>
              <a:rPr lang="es-ES" b="1" dirty="0" err="1"/>
              <a:t>anonimización</a:t>
            </a:r>
            <a:r>
              <a:rPr lang="es-ES" b="1" dirty="0"/>
              <a:t> de datos</a:t>
            </a:r>
          </a:p>
        </p:txBody>
      </p:sp>
    </p:spTree>
    <p:extLst>
      <p:ext uri="{BB962C8B-B14F-4D97-AF65-F5344CB8AC3E}">
        <p14:creationId xmlns:p14="http://schemas.microsoft.com/office/powerpoint/2010/main" val="493306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3610" y="1262707"/>
            <a:ext cx="8880389" cy="2031325"/>
          </a:xfrm>
          <a:prstGeom prst="rect">
            <a:avLst/>
          </a:prstGeom>
        </p:spPr>
        <p:txBody>
          <a:bodyPr wrap="square">
            <a:spAutoFit/>
          </a:bodyPr>
          <a:lstStyle/>
          <a:p>
            <a:r>
              <a:rPr lang="es-ES" b="1" dirty="0"/>
              <a:t>Esto supone que desde el primer momento tenemos que tener en consideración el tratamiento de datos que vayamos a hacer al desarrollar una actividad de investigación, siendo difícil de respetar este principio si no se hace de este modo. Este principio hace que sea legalmente IMPOSIBLE subsanar completamente a posteriori una investigación que, a pesar de tratar datos personales, se ha planteado y, después, ejecutado sin respetar la normativa sobre protección de datos.</a:t>
            </a:r>
          </a:p>
        </p:txBody>
      </p:sp>
      <p:pic>
        <p:nvPicPr>
          <p:cNvPr id="4" name="Imagen 3"/>
          <p:cNvPicPr>
            <a:picLocks noChangeAspect="1"/>
          </p:cNvPicPr>
          <p:nvPr/>
        </p:nvPicPr>
        <p:blipFill>
          <a:blip r:embed="rId2"/>
          <a:stretch>
            <a:fillRect/>
          </a:stretch>
        </p:blipFill>
        <p:spPr>
          <a:xfrm>
            <a:off x="9234615" y="1007334"/>
            <a:ext cx="2827127" cy="2827127"/>
          </a:xfrm>
          <a:prstGeom prst="rect">
            <a:avLst/>
          </a:prstGeom>
        </p:spPr>
      </p:pic>
      <p:pic>
        <p:nvPicPr>
          <p:cNvPr id="5" name="Imagen 4"/>
          <p:cNvPicPr>
            <a:picLocks noChangeAspect="1"/>
          </p:cNvPicPr>
          <p:nvPr/>
        </p:nvPicPr>
        <p:blipFill>
          <a:blip r:embed="rId3"/>
          <a:stretch>
            <a:fillRect/>
          </a:stretch>
        </p:blipFill>
        <p:spPr>
          <a:xfrm>
            <a:off x="395417" y="3690551"/>
            <a:ext cx="4235440" cy="2318466"/>
          </a:xfrm>
          <a:prstGeom prst="rect">
            <a:avLst/>
          </a:prstGeom>
        </p:spPr>
      </p:pic>
      <p:pic>
        <p:nvPicPr>
          <p:cNvPr id="6" name="Imagen 5"/>
          <p:cNvPicPr>
            <a:picLocks noChangeAspect="1"/>
          </p:cNvPicPr>
          <p:nvPr/>
        </p:nvPicPr>
        <p:blipFill>
          <a:blip r:embed="rId4"/>
          <a:stretch>
            <a:fillRect/>
          </a:stretch>
        </p:blipFill>
        <p:spPr>
          <a:xfrm>
            <a:off x="4824952" y="3690551"/>
            <a:ext cx="4792219" cy="1964428"/>
          </a:xfrm>
          <a:prstGeom prst="rect">
            <a:avLst/>
          </a:prstGeom>
        </p:spPr>
      </p:pic>
      <p:sp>
        <p:nvSpPr>
          <p:cNvPr id="7" name="Título 1">
            <a:extLst>
              <a:ext uri="{FF2B5EF4-FFF2-40B4-BE49-F238E27FC236}">
                <a16:creationId xmlns:a16="http://schemas.microsoft.com/office/drawing/2014/main" id="{2E1569E7-3E2A-DE72-8736-75D704EFE4C8}"/>
              </a:ext>
            </a:extLst>
          </p:cNvPr>
          <p:cNvSpPr txBox="1">
            <a:spLocks/>
          </p:cNvSpPr>
          <p:nvPr/>
        </p:nvSpPr>
        <p:spPr>
          <a:xfrm>
            <a:off x="604157" y="274638"/>
            <a:ext cx="11175093" cy="427491"/>
          </a:xfrm>
          <a:prstGeom prst="rect">
            <a:avLst/>
          </a:prstGeom>
        </p:spPr>
        <p:txBody>
          <a:bodyPr/>
          <a:lstStyle>
            <a:lvl1pPr algn="l" rtl="0" eaLnBrk="0" fontAlgn="base" hangingPunct="0">
              <a:spcBef>
                <a:spcPct val="0"/>
              </a:spcBef>
              <a:spcAft>
                <a:spcPct val="0"/>
              </a:spcAft>
              <a:buClr>
                <a:schemeClr val="tx1"/>
              </a:buClr>
              <a:defRPr sz="2400" b="1">
                <a:solidFill>
                  <a:srgbClr val="010000"/>
                </a:solidFill>
                <a:latin typeface="+mj-lt"/>
                <a:ea typeface="+mj-ea"/>
                <a:cs typeface="+mj-cs"/>
              </a:defRPr>
            </a:lvl1pPr>
            <a:lvl2pPr algn="l" rtl="0" eaLnBrk="0" fontAlgn="base" hangingPunct="0">
              <a:spcBef>
                <a:spcPct val="0"/>
              </a:spcBef>
              <a:spcAft>
                <a:spcPct val="0"/>
              </a:spcAft>
              <a:buClr>
                <a:schemeClr val="tx1"/>
              </a:buClr>
              <a:defRPr sz="4400" b="1">
                <a:solidFill>
                  <a:srgbClr val="010000"/>
                </a:solidFill>
                <a:latin typeface="Gill Sans MT" pitchFamily="34" charset="0"/>
              </a:defRPr>
            </a:lvl2pPr>
            <a:lvl3pPr algn="l" rtl="0" eaLnBrk="0" fontAlgn="base" hangingPunct="0">
              <a:spcBef>
                <a:spcPct val="0"/>
              </a:spcBef>
              <a:spcAft>
                <a:spcPct val="0"/>
              </a:spcAft>
              <a:buClr>
                <a:schemeClr val="tx1"/>
              </a:buClr>
              <a:defRPr sz="4400" b="1">
                <a:solidFill>
                  <a:srgbClr val="010000"/>
                </a:solidFill>
                <a:latin typeface="Gill Sans MT" pitchFamily="34" charset="0"/>
              </a:defRPr>
            </a:lvl3pPr>
            <a:lvl4pPr algn="l" rtl="0" eaLnBrk="0" fontAlgn="base" hangingPunct="0">
              <a:spcBef>
                <a:spcPct val="0"/>
              </a:spcBef>
              <a:spcAft>
                <a:spcPct val="0"/>
              </a:spcAft>
              <a:buClr>
                <a:schemeClr val="tx1"/>
              </a:buClr>
              <a:defRPr sz="4400" b="1">
                <a:solidFill>
                  <a:srgbClr val="010000"/>
                </a:solidFill>
                <a:latin typeface="Gill Sans MT" pitchFamily="34" charset="0"/>
              </a:defRPr>
            </a:lvl4pPr>
            <a:lvl5pPr algn="l" rtl="0" eaLnBrk="0" fontAlgn="base" hangingPunct="0">
              <a:spcBef>
                <a:spcPct val="0"/>
              </a:spcBef>
              <a:spcAft>
                <a:spcPct val="0"/>
              </a:spcAft>
              <a:buClr>
                <a:schemeClr val="tx1"/>
              </a:buClr>
              <a:defRPr sz="4400" b="1">
                <a:solidFill>
                  <a:srgbClr val="010000"/>
                </a:solidFill>
                <a:latin typeface="Gill Sans MT" pitchFamily="34" charset="0"/>
              </a:defRPr>
            </a:lvl5pPr>
            <a:lvl6pPr marL="457200" algn="l" rtl="0" fontAlgn="base">
              <a:spcBef>
                <a:spcPct val="0"/>
              </a:spcBef>
              <a:spcAft>
                <a:spcPct val="0"/>
              </a:spcAft>
              <a:buClr>
                <a:schemeClr val="tx1"/>
              </a:buClr>
              <a:defRPr b="1">
                <a:solidFill>
                  <a:srgbClr val="010000"/>
                </a:solidFill>
                <a:latin typeface="Gill Sans MT" pitchFamily="34" charset="0"/>
              </a:defRPr>
            </a:lvl6pPr>
            <a:lvl7pPr marL="914400" algn="l" rtl="0" fontAlgn="base">
              <a:spcBef>
                <a:spcPct val="0"/>
              </a:spcBef>
              <a:spcAft>
                <a:spcPct val="0"/>
              </a:spcAft>
              <a:buClr>
                <a:schemeClr val="tx1"/>
              </a:buClr>
              <a:defRPr b="1">
                <a:solidFill>
                  <a:srgbClr val="010000"/>
                </a:solidFill>
                <a:latin typeface="Gill Sans MT" pitchFamily="34" charset="0"/>
              </a:defRPr>
            </a:lvl7pPr>
            <a:lvl8pPr marL="1371600" algn="l" rtl="0" fontAlgn="base">
              <a:spcBef>
                <a:spcPct val="0"/>
              </a:spcBef>
              <a:spcAft>
                <a:spcPct val="0"/>
              </a:spcAft>
              <a:buClr>
                <a:schemeClr val="tx1"/>
              </a:buClr>
              <a:defRPr b="1">
                <a:solidFill>
                  <a:srgbClr val="010000"/>
                </a:solidFill>
                <a:latin typeface="Gill Sans MT" pitchFamily="34" charset="0"/>
              </a:defRPr>
            </a:lvl8pPr>
            <a:lvl9pPr marL="1828800" algn="l" rtl="0" fontAlgn="base">
              <a:spcBef>
                <a:spcPct val="0"/>
              </a:spcBef>
              <a:spcAft>
                <a:spcPct val="0"/>
              </a:spcAft>
              <a:buClr>
                <a:schemeClr val="tx1"/>
              </a:buClr>
              <a:defRPr b="1">
                <a:solidFill>
                  <a:srgbClr val="010000"/>
                </a:solidFill>
                <a:latin typeface="Gill Sans MT" pitchFamily="34" charset="0"/>
              </a:defRPr>
            </a:lvl9pPr>
          </a:lstStyle>
          <a:p>
            <a:r>
              <a:rPr lang="es-ES" b="1" dirty="0"/>
              <a:t>Moraleja</a:t>
            </a:r>
            <a:endParaRPr lang="es-ES" kern="0" dirty="0"/>
          </a:p>
        </p:txBody>
      </p:sp>
    </p:spTree>
    <p:extLst>
      <p:ext uri="{BB962C8B-B14F-4D97-AF65-F5344CB8AC3E}">
        <p14:creationId xmlns:p14="http://schemas.microsoft.com/office/powerpoint/2010/main" val="2918533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8C7ADCD5-0830-6D9D-874A-9F7044284D5F}"/>
              </a:ext>
            </a:extLst>
          </p:cNvPr>
          <p:cNvPicPr>
            <a:picLocks noGrp="1" noChangeAspect="1"/>
          </p:cNvPicPr>
          <p:nvPr>
            <p:ph idx="1"/>
          </p:nvPr>
        </p:nvPicPr>
        <p:blipFill>
          <a:blip r:embed="rId2"/>
          <a:stretch>
            <a:fillRect/>
          </a:stretch>
        </p:blipFill>
        <p:spPr>
          <a:xfrm>
            <a:off x="696118" y="1421562"/>
            <a:ext cx="10799763" cy="4795466"/>
          </a:xfrm>
        </p:spPr>
      </p:pic>
      <p:sp>
        <p:nvSpPr>
          <p:cNvPr id="3" name="Título 2">
            <a:extLst>
              <a:ext uri="{FF2B5EF4-FFF2-40B4-BE49-F238E27FC236}">
                <a16:creationId xmlns:a16="http://schemas.microsoft.com/office/drawing/2014/main" id="{3000D3E0-4468-936D-1917-A9CAED0AE82D}"/>
              </a:ext>
            </a:extLst>
          </p:cNvPr>
          <p:cNvSpPr>
            <a:spLocks noGrp="1"/>
          </p:cNvSpPr>
          <p:nvPr>
            <p:ph type="title"/>
          </p:nvPr>
        </p:nvSpPr>
        <p:spPr/>
        <p:txBody>
          <a:bodyPr/>
          <a:lstStyle/>
          <a:p>
            <a:r>
              <a:rPr lang="es-ES" b="1" dirty="0">
                <a:latin typeface="+mj-lt"/>
                <a:ea typeface="+mj-ea"/>
                <a:cs typeface="+mj-cs"/>
              </a:rPr>
              <a:t>Apartados Memoria</a:t>
            </a:r>
            <a:endParaRPr lang="es-ES" dirty="0"/>
          </a:p>
        </p:txBody>
      </p:sp>
      <p:sp>
        <p:nvSpPr>
          <p:cNvPr id="6" name="CuadroTexto 5">
            <a:extLst>
              <a:ext uri="{FF2B5EF4-FFF2-40B4-BE49-F238E27FC236}">
                <a16:creationId xmlns:a16="http://schemas.microsoft.com/office/drawing/2014/main" id="{3B1B0110-98FF-E72E-F349-6BECD8348103}"/>
              </a:ext>
            </a:extLst>
          </p:cNvPr>
          <p:cNvSpPr txBox="1"/>
          <p:nvPr/>
        </p:nvSpPr>
        <p:spPr bwMode="auto">
          <a:xfrm>
            <a:off x="609600" y="975408"/>
            <a:ext cx="10886281" cy="427492"/>
          </a:xfrm>
          <a:prstGeom prst="rect">
            <a:avLst/>
          </a:prstGeom>
          <a:noFill/>
          <a:ln w="12700">
            <a:noFill/>
            <a:miter lim="800000"/>
            <a:headEnd/>
            <a:tailEnd/>
          </a:ln>
        </p:spPr>
        <p:txBody>
          <a:bodyPr vert="horz" wrap="square" lIns="46800" tIns="43200" rIns="46800" bIns="43200" numCol="1" rtlCol="0" anchor="t" anchorCtr="0" compatLnSpc="1">
            <a:prstTxWarp prst="textNoShape">
              <a:avLst/>
            </a:prstTxWarp>
            <a:normAutofit/>
          </a:bodyPr>
          <a:lstStyle/>
          <a:p>
            <a:pPr marL="285750" indent="-285750" eaLnBrk="0" fontAlgn="base" hangingPunct="0">
              <a:lnSpc>
                <a:spcPct val="110000"/>
              </a:lnSpc>
              <a:spcBef>
                <a:spcPct val="60000"/>
              </a:spcBef>
              <a:spcAft>
                <a:spcPct val="0"/>
              </a:spcAft>
              <a:buClr>
                <a:schemeClr val="accent1"/>
              </a:buClr>
              <a:buFont typeface="Courier New" panose="02070309020205020404" pitchFamily="49" charset="0"/>
              <a:buChar char="o"/>
            </a:pPr>
            <a:r>
              <a:rPr lang="es-ES" dirty="0"/>
              <a:t>La propuesta de plan de gestión de datos es evaluada dentro del apartado de calidad de la memoria</a:t>
            </a:r>
          </a:p>
        </p:txBody>
      </p:sp>
    </p:spTree>
    <p:extLst>
      <p:ext uri="{BB962C8B-B14F-4D97-AF65-F5344CB8AC3E}">
        <p14:creationId xmlns:p14="http://schemas.microsoft.com/office/powerpoint/2010/main" val="559757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Datos de Investigación</a:t>
            </a:r>
          </a:p>
        </p:txBody>
      </p:sp>
      <p:sp>
        <p:nvSpPr>
          <p:cNvPr id="3" name="Marcador de contenido 2"/>
          <p:cNvSpPr>
            <a:spLocks noGrp="1"/>
          </p:cNvSpPr>
          <p:nvPr>
            <p:ph idx="1"/>
          </p:nvPr>
        </p:nvSpPr>
        <p:spPr/>
        <p:txBody>
          <a:bodyPr/>
          <a:lstStyle/>
          <a:p>
            <a:pPr lvl="1"/>
            <a:r>
              <a:rPr lang="es-ES" sz="1800" dirty="0"/>
              <a:t>Se consideran datos de investigación a todo aquel material que ha sido generado, recolectado, observado o registrado durante el ciclo de vida de un proyecto de investigación y que se utilizan como evidencia de un proceso de investigación, están reconocidos por la comunidad científica y sirven para validar los resultados de la investigación y garantizar su reproducibilidad.</a:t>
            </a:r>
          </a:p>
          <a:p>
            <a:pPr lvl="1"/>
            <a:r>
              <a:rPr lang="es-ES" sz="1800" dirty="0"/>
              <a:t>Los datos de investigación pueden ser:</a:t>
            </a:r>
          </a:p>
          <a:p>
            <a:pPr lvl="2"/>
            <a:r>
              <a:rPr lang="es-ES" sz="1800" dirty="0"/>
              <a:t>Datos experimentales, observacionales, operativos.</a:t>
            </a:r>
          </a:p>
          <a:p>
            <a:pPr lvl="2"/>
            <a:r>
              <a:rPr lang="es-ES" sz="1800" dirty="0"/>
              <a:t>Datos de terceros, del sector público.</a:t>
            </a:r>
          </a:p>
          <a:p>
            <a:pPr lvl="2"/>
            <a:r>
              <a:rPr lang="es-ES" sz="1800" dirty="0"/>
              <a:t>Datos de seguimiento.</a:t>
            </a:r>
          </a:p>
          <a:p>
            <a:pPr lvl="2"/>
            <a:r>
              <a:rPr lang="es-ES" sz="1800" dirty="0"/>
              <a:t>Datos brutos, procesados o datos reutilizados. </a:t>
            </a:r>
          </a:p>
          <a:p>
            <a:pPr lvl="1"/>
            <a:r>
              <a:rPr lang="es-ES" sz="1800" dirty="0"/>
              <a:t>Para cada disciplina o dominio científico existe una interpretación de qué son datos o </a:t>
            </a:r>
            <a:r>
              <a:rPr lang="es-ES" sz="1800" dirty="0" err="1"/>
              <a:t>datasets</a:t>
            </a:r>
            <a:r>
              <a:rPr lang="es-ES" sz="1800" dirty="0"/>
              <a:t> de investigación, su naturaleza y cómo se recopilan; también ha de tenerse en cuenta que en cada dominio científico varía la forma en que se describen esos datos a través de metadatos y los requisitos asociados al hecho de compartirlos.</a:t>
            </a:r>
          </a:p>
        </p:txBody>
      </p:sp>
    </p:spTree>
    <p:extLst>
      <p:ext uri="{BB962C8B-B14F-4D97-AF65-F5344CB8AC3E}">
        <p14:creationId xmlns:p14="http://schemas.microsoft.com/office/powerpoint/2010/main" val="2150281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Elementos a describir Memoria</a:t>
            </a:r>
          </a:p>
        </p:txBody>
      </p:sp>
      <p:sp>
        <p:nvSpPr>
          <p:cNvPr id="3" name="Marcador de contenido 2"/>
          <p:cNvSpPr>
            <a:spLocks noGrp="1"/>
          </p:cNvSpPr>
          <p:nvPr>
            <p:ph idx="1"/>
          </p:nvPr>
        </p:nvSpPr>
        <p:spPr/>
        <p:txBody>
          <a:bodyPr/>
          <a:lstStyle/>
          <a:p>
            <a:pPr lvl="1"/>
            <a:r>
              <a:rPr lang="es-ES" sz="1800" dirty="0"/>
              <a:t>Resumen ejecutivo de un Plan de Gestión de Datos, en el que incluyan los siguientes datos:</a:t>
            </a:r>
          </a:p>
          <a:p>
            <a:pPr lvl="2"/>
            <a:r>
              <a:rPr lang="es-ES" sz="1800" dirty="0"/>
              <a:t>Descripción inicial que contenga qué datos se van a recoger o generar en el marco del proyecto (tipologías y formatos)</a:t>
            </a:r>
          </a:p>
          <a:p>
            <a:pPr lvl="2"/>
            <a:r>
              <a:rPr lang="es-ES" sz="1800" dirty="0"/>
              <a:t>Cómo será el acceso a los mismos (el quién, el cómo y el cuándo).</a:t>
            </a:r>
          </a:p>
          <a:p>
            <a:pPr lvl="2"/>
            <a:r>
              <a:rPr lang="es-ES" sz="1800" dirty="0"/>
              <a:t>De quién son los datos.</a:t>
            </a:r>
          </a:p>
          <a:p>
            <a:pPr lvl="2"/>
            <a:r>
              <a:rPr lang="es-ES" sz="1800" dirty="0"/>
              <a:t>En qué repositorio está previsto su depósito, difusión y preservación. </a:t>
            </a:r>
          </a:p>
          <a:p>
            <a:pPr lvl="2"/>
            <a:r>
              <a:rPr lang="es-ES" sz="1800" dirty="0"/>
              <a:t>Las condiciones éticas o legales específicas que los regulen (ej. privacidad de los datos y su reglamentación; datos protegidos o protegibles por propiedad intelectual o industrial, etc.) que condicionen su disponibilidad, uso y/o reutilización. </a:t>
            </a:r>
          </a:p>
          <a:p>
            <a:pPr lvl="1"/>
            <a:r>
              <a:rPr lang="es-ES" sz="1800" dirty="0"/>
              <a:t>Este resumen ejecutivo que debe aparecer en la memoria no condiciona la creación de un Plan de Gestión de Datos formal en el caso de que el proyecto resulte finalmente financiado.</a:t>
            </a:r>
          </a:p>
        </p:txBody>
      </p:sp>
    </p:spTree>
    <p:extLst>
      <p:ext uri="{BB962C8B-B14F-4D97-AF65-F5344CB8AC3E}">
        <p14:creationId xmlns:p14="http://schemas.microsoft.com/office/powerpoint/2010/main" val="2149263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Elementos a describir Memoria</a:t>
            </a:r>
          </a:p>
        </p:txBody>
      </p:sp>
      <p:sp>
        <p:nvSpPr>
          <p:cNvPr id="3" name="Marcador de contenido 2"/>
          <p:cNvSpPr>
            <a:spLocks noGrp="1"/>
          </p:cNvSpPr>
          <p:nvPr>
            <p:ph idx="1"/>
          </p:nvPr>
        </p:nvSpPr>
        <p:spPr/>
        <p:txBody>
          <a:bodyPr/>
          <a:lstStyle/>
          <a:p>
            <a:pPr lvl="1"/>
            <a:r>
              <a:rPr lang="es-ES" sz="1800" dirty="0"/>
              <a:t>¿Qué datos se obtienen? ¿Y en qué formatos? ¿Utilizaremos formatos estándar? </a:t>
            </a:r>
          </a:p>
          <a:p>
            <a:pPr lvl="1"/>
            <a:r>
              <a:rPr lang="es-ES" sz="1800" dirty="0"/>
              <a:t>¿Quién tiene acceso a los datos? ¿Cómo se realizará este acceso?</a:t>
            </a:r>
          </a:p>
          <a:p>
            <a:pPr lvl="1"/>
            <a:r>
              <a:rPr lang="es-ES" sz="1800" dirty="0"/>
              <a:t>¿Cuál va a ser el procesamiento, el almacenamiento y la preservación de los datos? ¿Disponemos de almacenamiento suficiente y seguro? </a:t>
            </a:r>
          </a:p>
          <a:p>
            <a:pPr lvl="1"/>
            <a:r>
              <a:rPr lang="es-ES" sz="1800" dirty="0"/>
              <a:t>¿Quién es el titular de los datos?</a:t>
            </a:r>
          </a:p>
          <a:p>
            <a:pPr lvl="1"/>
            <a:r>
              <a:rPr lang="es-ES" sz="1800" dirty="0"/>
              <a:t>¿Disponemos de autorización para re-utilizar datos existentes?</a:t>
            </a:r>
          </a:p>
          <a:p>
            <a:pPr lvl="1"/>
            <a:r>
              <a:rPr lang="es-ES" sz="1800" dirty="0"/>
              <a:t>¿Vamos a compartir datos con otros grupos? ¿Cuál es el plan de reutilización de estos datos?</a:t>
            </a:r>
          </a:p>
          <a:p>
            <a:pPr lvl="1"/>
            <a:r>
              <a:rPr lang="es-ES" sz="1800" dirty="0"/>
              <a:t>¿Se publicarán los datos?: ¿Dónde? ¿Cuándo? ¿Cómo?</a:t>
            </a:r>
          </a:p>
          <a:p>
            <a:pPr lvl="1"/>
            <a:r>
              <a:rPr lang="es-ES" sz="1800" dirty="0"/>
              <a:t>¿Trabajaremos con datos sensibles?</a:t>
            </a:r>
          </a:p>
          <a:p>
            <a:pPr lvl="1"/>
            <a:r>
              <a:rPr lang="es-ES" sz="1800" dirty="0"/>
              <a:t>¿Qué aspectos éticos plantean estos datos? ¿Qué procedimientos se han previsto para garantizar estos aspectos / requisitos? </a:t>
            </a:r>
          </a:p>
          <a:p>
            <a:pPr marL="165100" lvl="1" indent="0">
              <a:buNone/>
            </a:pPr>
            <a:endParaRPr lang="es-ES" sz="1800" dirty="0"/>
          </a:p>
        </p:txBody>
      </p:sp>
    </p:spTree>
    <p:extLst>
      <p:ext uri="{BB962C8B-B14F-4D97-AF65-F5344CB8AC3E}">
        <p14:creationId xmlns:p14="http://schemas.microsoft.com/office/powerpoint/2010/main" val="809748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Calendario Seminarios AES</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99114762"/>
              </p:ext>
            </p:extLst>
          </p:nvPr>
        </p:nvGraphicFramePr>
        <p:xfrm>
          <a:off x="1567249" y="1223334"/>
          <a:ext cx="9057502" cy="4895999"/>
        </p:xfrm>
        <a:graphic>
          <a:graphicData uri="http://schemas.openxmlformats.org/drawingml/2006/table">
            <a:tbl>
              <a:tblPr>
                <a:tableStyleId>{B301B821-A1FF-4177-AEE7-76D212191A09}</a:tableStyleId>
              </a:tblPr>
              <a:tblGrid>
                <a:gridCol w="3761617">
                  <a:extLst>
                    <a:ext uri="{9D8B030D-6E8A-4147-A177-3AD203B41FA5}">
                      <a16:colId xmlns:a16="http://schemas.microsoft.com/office/drawing/2014/main" val="20000"/>
                    </a:ext>
                  </a:extLst>
                </a:gridCol>
                <a:gridCol w="1510783">
                  <a:extLst>
                    <a:ext uri="{9D8B030D-6E8A-4147-A177-3AD203B41FA5}">
                      <a16:colId xmlns:a16="http://schemas.microsoft.com/office/drawing/2014/main" val="20001"/>
                    </a:ext>
                  </a:extLst>
                </a:gridCol>
                <a:gridCol w="3785102">
                  <a:extLst>
                    <a:ext uri="{9D8B030D-6E8A-4147-A177-3AD203B41FA5}">
                      <a16:colId xmlns:a16="http://schemas.microsoft.com/office/drawing/2014/main" val="20002"/>
                    </a:ext>
                  </a:extLst>
                </a:gridCol>
              </a:tblGrid>
              <a:tr h="213272">
                <a:tc>
                  <a:txBody>
                    <a:bodyPr/>
                    <a:lstStyle/>
                    <a:p>
                      <a:pPr>
                        <a:spcBef>
                          <a:spcPts val="1200"/>
                        </a:spcBef>
                        <a:spcAft>
                          <a:spcPts val="1200"/>
                        </a:spcAft>
                      </a:pPr>
                      <a:r>
                        <a:rPr lang="es-ES" sz="1000" b="1" dirty="0">
                          <a:solidFill>
                            <a:schemeClr val="bg1"/>
                          </a:solidFill>
                          <a:effectLst/>
                        </a:rPr>
                        <a:t>TEMA</a:t>
                      </a:r>
                      <a:endParaRPr lang="es-ES" b="1" dirty="0">
                        <a:solidFill>
                          <a:schemeClr val="bg1"/>
                        </a:solidFill>
                        <a:effectLst/>
                      </a:endParaRPr>
                    </a:p>
                  </a:txBody>
                  <a:tcPr marL="68580" marR="68580" marT="0" marB="0" anchor="ctr">
                    <a:solidFill>
                      <a:srgbClr val="C00000"/>
                    </a:solidFill>
                  </a:tcPr>
                </a:tc>
                <a:tc>
                  <a:txBody>
                    <a:bodyPr/>
                    <a:lstStyle/>
                    <a:p>
                      <a:pPr algn="ctr">
                        <a:spcBef>
                          <a:spcPts val="1200"/>
                        </a:spcBef>
                        <a:spcAft>
                          <a:spcPts val="1200"/>
                        </a:spcAft>
                      </a:pPr>
                      <a:r>
                        <a:rPr lang="es-ES" sz="1000" b="1" dirty="0">
                          <a:solidFill>
                            <a:schemeClr val="bg1"/>
                          </a:solidFill>
                          <a:effectLst/>
                        </a:rPr>
                        <a:t>FECHA</a:t>
                      </a:r>
                      <a:endParaRPr lang="es-ES" b="1" dirty="0">
                        <a:solidFill>
                          <a:schemeClr val="bg1"/>
                        </a:solidFill>
                        <a:effectLst/>
                      </a:endParaRPr>
                    </a:p>
                  </a:txBody>
                  <a:tcPr marL="68580" marR="68580" marT="0" marB="0" anchor="ctr">
                    <a:solidFill>
                      <a:srgbClr val="C00000"/>
                    </a:solidFill>
                  </a:tcPr>
                </a:tc>
                <a:tc>
                  <a:txBody>
                    <a:bodyPr/>
                    <a:lstStyle/>
                    <a:p>
                      <a:pPr>
                        <a:spcBef>
                          <a:spcPts val="1200"/>
                        </a:spcBef>
                        <a:spcAft>
                          <a:spcPts val="1200"/>
                        </a:spcAft>
                      </a:pPr>
                      <a:r>
                        <a:rPr lang="es-ES" sz="1000" b="1" dirty="0">
                          <a:solidFill>
                            <a:schemeClr val="bg1"/>
                          </a:solidFill>
                          <a:effectLst/>
                        </a:rPr>
                        <a:t>PONENTE</a:t>
                      </a:r>
                      <a:endParaRPr lang="es-ES" b="1" dirty="0">
                        <a:solidFill>
                          <a:schemeClr val="bg1"/>
                        </a:solidFill>
                        <a:effectLst/>
                      </a:endParaRPr>
                    </a:p>
                  </a:txBody>
                  <a:tcPr marL="68580" marR="68580" marT="0" marB="0" anchor="ctr">
                    <a:solidFill>
                      <a:srgbClr val="C00000"/>
                    </a:solidFill>
                  </a:tcPr>
                </a:tc>
                <a:extLst>
                  <a:ext uri="{0D108BD9-81ED-4DB2-BD59-A6C34878D82A}">
                    <a16:rowId xmlns:a16="http://schemas.microsoft.com/office/drawing/2014/main" val="10000"/>
                  </a:ext>
                </a:extLst>
              </a:tr>
              <a:tr h="520303">
                <a:tc>
                  <a:txBody>
                    <a:bodyPr/>
                    <a:lstStyle/>
                    <a:p>
                      <a:pPr>
                        <a:spcAft>
                          <a:spcPts val="0"/>
                        </a:spcAft>
                      </a:pPr>
                      <a:r>
                        <a:rPr lang="es-ES" sz="1000" b="1"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CLAVES PREPARACIÓN PROYECTO FIS.</a:t>
                      </a:r>
                    </a:p>
                    <a:p>
                      <a:pPr>
                        <a:spcAft>
                          <a:spcPts val="0"/>
                        </a:spcAft>
                      </a:pPr>
                      <a:r>
                        <a:rPr lang="es-ES" sz="1000" b="1"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EVALUACIÓN PROYECTOS. </a:t>
                      </a:r>
                      <a:endParaRPr lang="es-E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b="0"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13/10/2022</a:t>
                      </a:r>
                      <a:endParaRPr lang="es-ES" sz="12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3180">
                        <a:spcAft>
                          <a:spcPts val="0"/>
                        </a:spcAft>
                      </a:pPr>
                      <a:r>
                        <a:rPr lang="es-ES" sz="1100" b="0"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Daniel Quijada</a:t>
                      </a:r>
                      <a:endParaRPr lang="es-ES" sz="1200" b="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520303">
                <a:tc>
                  <a:txBody>
                    <a:bodyPr/>
                    <a:lstStyle/>
                    <a:p>
                      <a:pPr>
                        <a:spcAft>
                          <a:spcPts val="0"/>
                        </a:spcAft>
                      </a:pPr>
                      <a:r>
                        <a:rPr lang="es-ES" sz="1000" b="1">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PLANIFICACIÓN METODOLÓGICA PARA PROYECTOS</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27/10/2022</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3180">
                        <a:spcAft>
                          <a:spcPts val="0"/>
                        </a:spcAft>
                      </a:pPr>
                      <a:r>
                        <a:rPr lang="es-ES" sz="110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Alberto Borobia</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520303">
                <a:tc>
                  <a:txBody>
                    <a:bodyPr/>
                    <a:lstStyle/>
                    <a:p>
                      <a:pPr>
                        <a:spcAft>
                          <a:spcPts val="0"/>
                        </a:spcAft>
                      </a:pPr>
                      <a:r>
                        <a:rPr lang="es-ES" sz="1000" b="1">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CÓMO PREPARAR UN BUEN PRESUPUESTO</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10/11/2022</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3180">
                        <a:spcAft>
                          <a:spcPts val="0"/>
                        </a:spcAft>
                      </a:pPr>
                      <a:r>
                        <a:rPr lang="es-ES" sz="1100"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Silvia Arce y Raquel Carmona</a:t>
                      </a:r>
                      <a:endParaRPr lang="es-E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520303">
                <a:tc>
                  <a:txBody>
                    <a:bodyPr/>
                    <a:lstStyle/>
                    <a:p>
                      <a:pPr>
                        <a:spcAft>
                          <a:spcPts val="0"/>
                        </a:spcAft>
                      </a:pPr>
                      <a:r>
                        <a:rPr lang="es-ES" sz="1000" b="1">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CVN E IDENTIFICADOR ORCID</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24/11/2022</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3180">
                        <a:spcAft>
                          <a:spcPts val="0"/>
                        </a:spcAft>
                      </a:pPr>
                      <a:r>
                        <a:rPr lang="es-ES" sz="1100"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Raúl Román</a:t>
                      </a:r>
                      <a:endParaRPr lang="es-E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520303">
                <a:tc>
                  <a:txBody>
                    <a:bodyPr/>
                    <a:lstStyle/>
                    <a:p>
                      <a:pPr>
                        <a:spcAft>
                          <a:spcPts val="0"/>
                        </a:spcAft>
                      </a:pPr>
                      <a:r>
                        <a:rPr lang="es-ES" sz="1000" b="1"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INTERÉS ESTRATÉGICO DEL PROYECTO.</a:t>
                      </a:r>
                    </a:p>
                    <a:p>
                      <a:pPr>
                        <a:spcAft>
                          <a:spcPts val="0"/>
                        </a:spcAft>
                      </a:pPr>
                      <a:r>
                        <a:rPr lang="es-ES" sz="1000" b="1"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PLAN DE DIFUSIÓN</a:t>
                      </a:r>
                      <a:endParaRPr lang="es-E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01/12/2022</a:t>
                      </a:r>
                      <a:endParaRPr lang="es-E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3180">
                        <a:spcAft>
                          <a:spcPts val="0"/>
                        </a:spcAft>
                      </a:pPr>
                      <a:r>
                        <a:rPr lang="es-ES" sz="1100" dirty="0">
                          <a:effectLst/>
                          <a:latin typeface="Gill Sans MT" panose="020B0502020104020203" pitchFamily="34" charset="0"/>
                          <a:ea typeface="Times New Roman" panose="02020603050405020304" pitchFamily="18" charset="0"/>
                          <a:cs typeface="Helvetica" panose="020B0604020202020204" pitchFamily="34" charset="0"/>
                        </a:rPr>
                        <a:t>Daniel Quijada</a:t>
                      </a:r>
                      <a:endParaRPr lang="es-E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520303">
                <a:tc>
                  <a:txBody>
                    <a:bodyPr/>
                    <a:lstStyle/>
                    <a:p>
                      <a:pPr marL="0" algn="l" defTabSz="914400" rtl="0" eaLnBrk="1" latinLnBrk="0" hangingPunct="1">
                        <a:spcAft>
                          <a:spcPts val="0"/>
                        </a:spcAft>
                      </a:pPr>
                      <a:r>
                        <a:rPr lang="es-ES" sz="1000" b="1" kern="1200"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PERSPECTIVA Y DIMENSIÓN DE GÉNERO EN LA INVESTIGACIÓN</a:t>
                      </a:r>
                    </a:p>
                  </a:txBody>
                  <a:tcPr marL="68580" marR="68580" marT="0" marB="0" anchor="ctr"/>
                </a:tc>
                <a:tc>
                  <a:txBody>
                    <a:bodyPr/>
                    <a:lstStyle/>
                    <a:p>
                      <a:pPr algn="ctr">
                        <a:spcAft>
                          <a:spcPts val="0"/>
                        </a:spcAft>
                      </a:pPr>
                      <a:r>
                        <a:rPr lang="es-ES" sz="1100"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15/12/2022</a:t>
                      </a:r>
                      <a:endParaRPr lang="es-E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3180">
                        <a:spcAft>
                          <a:spcPts val="0"/>
                        </a:spcAft>
                      </a:pPr>
                      <a:r>
                        <a:rPr lang="es-ES" sz="1100" dirty="0">
                          <a:effectLst/>
                          <a:latin typeface="Gill Sans MT" panose="020B0502020104020203" pitchFamily="34" charset="0"/>
                          <a:ea typeface="Times New Roman" panose="02020603050405020304" pitchFamily="18" charset="0"/>
                          <a:cs typeface="Helvetica" panose="020B0604020202020204" pitchFamily="34" charset="0"/>
                        </a:rPr>
                        <a:t>Daniel Quijada</a:t>
                      </a:r>
                      <a:endParaRPr lang="es-E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520303">
                <a:tc>
                  <a:txBody>
                    <a:bodyPr/>
                    <a:lstStyle/>
                    <a:p>
                      <a:pPr>
                        <a:spcAft>
                          <a:spcPts val="0"/>
                        </a:spcAft>
                      </a:pPr>
                      <a:r>
                        <a:rPr lang="es-ES" sz="1000" b="1">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PLAN DE GESTIÓN DE DATOS CIENTÍFICOS. PROTECCIÓN DE DATOS</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12/01/2023</a:t>
                      </a:r>
                      <a:endParaRPr lang="es-E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3180">
                        <a:spcAft>
                          <a:spcPts val="0"/>
                        </a:spcAft>
                      </a:pPr>
                      <a:r>
                        <a:rPr lang="es-ES" sz="1100"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Daniel Quijada, Estela Sánchez</a:t>
                      </a:r>
                      <a:endParaRPr lang="es-E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520303">
                <a:tc>
                  <a:txBody>
                    <a:bodyPr/>
                    <a:lstStyle/>
                    <a:p>
                      <a:pPr>
                        <a:spcAft>
                          <a:spcPts val="0"/>
                        </a:spcAft>
                      </a:pPr>
                      <a:r>
                        <a:rPr lang="es-ES" sz="1000" b="1"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NOVEDADES CONVOCATORIA AES</a:t>
                      </a:r>
                      <a:endParaRPr lang="es-E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b="0"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Por determinar</a:t>
                      </a:r>
                      <a:endParaRPr lang="es-ES" sz="12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3180">
                        <a:spcAft>
                          <a:spcPts val="0"/>
                        </a:spcAft>
                      </a:pPr>
                      <a:r>
                        <a:rPr lang="es-ES" sz="1100" b="0"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Mercedes Ruiz, Daniel Quijada</a:t>
                      </a:r>
                      <a:endParaRPr lang="es-ES" sz="1200" b="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520303">
                <a:tc>
                  <a:txBody>
                    <a:bodyPr/>
                    <a:lstStyle/>
                    <a:p>
                      <a:pPr>
                        <a:spcAft>
                          <a:spcPts val="0"/>
                        </a:spcAft>
                      </a:pPr>
                      <a:r>
                        <a:rPr lang="es-ES" sz="1000" b="1"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TUTORIAL PORTAL</a:t>
                      </a:r>
                      <a:r>
                        <a:rPr lang="es-ES" sz="1000" b="1" baseline="0"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 SOLICITUD</a:t>
                      </a:r>
                      <a:r>
                        <a:rPr lang="es-ES" sz="1000" b="1"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 AES</a:t>
                      </a:r>
                      <a:endParaRPr lang="es-E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200" b="0"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Por determinar</a:t>
                      </a:r>
                      <a:endParaRPr lang="es-ES" sz="12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3180">
                        <a:spcAft>
                          <a:spcPts val="0"/>
                        </a:spcAft>
                      </a:pPr>
                      <a:r>
                        <a:rPr lang="es-ES" sz="1100" b="0"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Mercedes Ruiz, Daniel Quijada</a:t>
                      </a:r>
                      <a:endParaRPr lang="es-ES" sz="1200" b="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bl>
          </a:graphicData>
        </a:graphic>
      </p:graphicFrame>
      <p:sp>
        <p:nvSpPr>
          <p:cNvPr id="3" name="Flecha derecha 6">
            <a:extLst>
              <a:ext uri="{FF2B5EF4-FFF2-40B4-BE49-F238E27FC236}">
                <a16:creationId xmlns:a16="http://schemas.microsoft.com/office/drawing/2014/main" id="{DCFD1F5E-9C05-3AD1-5A65-74C4F55167FE}"/>
              </a:ext>
            </a:extLst>
          </p:cNvPr>
          <p:cNvSpPr/>
          <p:nvPr/>
        </p:nvSpPr>
        <p:spPr>
          <a:xfrm>
            <a:off x="411892" y="46067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98527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Repositorios de Datos Científicos</a:t>
            </a:r>
          </a:p>
        </p:txBody>
      </p:sp>
      <p:sp>
        <p:nvSpPr>
          <p:cNvPr id="3" name="Marcador de contenido 2"/>
          <p:cNvSpPr>
            <a:spLocks noGrp="1"/>
          </p:cNvSpPr>
          <p:nvPr>
            <p:ph idx="1"/>
          </p:nvPr>
        </p:nvSpPr>
        <p:spPr/>
        <p:txBody>
          <a:bodyPr/>
          <a:lstStyle/>
          <a:p>
            <a:pPr lvl="1"/>
            <a:r>
              <a:rPr lang="es-ES" sz="1800" dirty="0"/>
              <a:t>Se han de depositar en repositorios de acceso abierto </a:t>
            </a:r>
            <a:r>
              <a:rPr lang="es-ES" sz="1800" b="1" dirty="0">
                <a:solidFill>
                  <a:srgbClr val="C00000"/>
                </a:solidFill>
              </a:rPr>
              <a:t>todos los datos que subyacen a la investigación</a:t>
            </a:r>
            <a:r>
              <a:rPr lang="es-ES" sz="1800" dirty="0"/>
              <a:t>, esto es, los datos brutos generados o producidos en el transcurso de la investigación. </a:t>
            </a:r>
          </a:p>
          <a:p>
            <a:pPr lvl="1"/>
            <a:r>
              <a:rPr lang="es-ES" sz="1800" dirty="0"/>
              <a:t>Se deberán publicar junto a los artículos científicos los datos finales que sean necesarios para garantizar la verificación y reproducibilidad de los resultados presentados. </a:t>
            </a:r>
          </a:p>
          <a:p>
            <a:pPr lvl="1"/>
            <a:r>
              <a:rPr lang="es-ES" sz="1800" dirty="0"/>
              <a:t>En el depósito y publicación de los datos se deberá tener en cuenta: </a:t>
            </a:r>
          </a:p>
          <a:p>
            <a:pPr lvl="2"/>
            <a:r>
              <a:rPr lang="es-ES" sz="1800" dirty="0"/>
              <a:t>La protección de los datos personales, que incluye la protección de las libertades y los derechos fundamentales de las personas físicas aplicados a un proyecto de I+D+I, así como su protección ante la posible utilización por terceros no autorizados. </a:t>
            </a:r>
          </a:p>
          <a:p>
            <a:pPr lvl="2"/>
            <a:r>
              <a:rPr lang="es-ES" sz="1800" dirty="0"/>
              <a:t>Los aspectos éticos, que afectan a los datos que pueden mostrarse, el tiempo y el anonimato de las personas implicadas, y respetan la dignidad y la integridad para garantizar su privacidad y confidencialidad. </a:t>
            </a:r>
          </a:p>
        </p:txBody>
      </p:sp>
    </p:spTree>
    <p:extLst>
      <p:ext uri="{BB962C8B-B14F-4D97-AF65-F5344CB8AC3E}">
        <p14:creationId xmlns:p14="http://schemas.microsoft.com/office/powerpoint/2010/main" val="3186754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Repositorios de Datos Científicos</a:t>
            </a:r>
          </a:p>
        </p:txBody>
      </p:sp>
      <p:sp>
        <p:nvSpPr>
          <p:cNvPr id="3" name="Marcador de contenido 2"/>
          <p:cNvSpPr>
            <a:spLocks noGrp="1"/>
          </p:cNvSpPr>
          <p:nvPr>
            <p:ph idx="1"/>
          </p:nvPr>
        </p:nvSpPr>
        <p:spPr>
          <a:xfrm>
            <a:off x="730251" y="1167493"/>
            <a:ext cx="10731500" cy="4638503"/>
          </a:xfrm>
        </p:spPr>
        <p:txBody>
          <a:bodyPr/>
          <a:lstStyle/>
          <a:p>
            <a:pPr lvl="1"/>
            <a:r>
              <a:rPr lang="es-ES" sz="1800" dirty="0"/>
              <a:t>Registro de Repositorios de Datos de Investigación: </a:t>
            </a:r>
            <a:r>
              <a:rPr lang="es-ES" sz="1800" dirty="0">
                <a:hlinkClick r:id="rId2"/>
              </a:rPr>
              <a:t>https://www.re3data.org/</a:t>
            </a:r>
            <a:endParaRPr lang="es-ES" sz="1800" dirty="0"/>
          </a:p>
          <a:p>
            <a:pPr lvl="1"/>
            <a:r>
              <a:rPr lang="es-ES" sz="1800" dirty="0"/>
              <a:t>Los principales repositorios de datos de investigación sanitaria son:</a:t>
            </a:r>
          </a:p>
          <a:p>
            <a:pPr lvl="2"/>
            <a:r>
              <a:rPr lang="es-ES" sz="1800" dirty="0"/>
              <a:t>Repositorio de la Comunidad de Madrid (este se gestiona desde la Biblioteca del Hospital): </a:t>
            </a:r>
            <a:r>
              <a:rPr lang="es-ES" sz="1800" dirty="0">
                <a:hlinkClick r:id="rId3"/>
              </a:rPr>
              <a:t>https://repositoriosaludmadrid.es/</a:t>
            </a:r>
            <a:endParaRPr lang="es-ES" sz="1800" dirty="0"/>
          </a:p>
          <a:p>
            <a:pPr lvl="2"/>
            <a:r>
              <a:rPr lang="es-ES" sz="1800" dirty="0"/>
              <a:t>Repositorio del Instituto de Salud Carlos III: </a:t>
            </a:r>
            <a:r>
              <a:rPr lang="es-ES" sz="1800" dirty="0">
                <a:hlinkClick r:id="rId4"/>
              </a:rPr>
              <a:t>https://repisalud.isciii.es/</a:t>
            </a:r>
            <a:endParaRPr lang="es-ES" sz="1800" dirty="0"/>
          </a:p>
          <a:p>
            <a:pPr lvl="2"/>
            <a:r>
              <a:rPr lang="es-ES" sz="1800" dirty="0"/>
              <a:t>Repositorio de la Universidad Autónoma de Madrid: </a:t>
            </a:r>
            <a:r>
              <a:rPr lang="es-ES" sz="1800" dirty="0">
                <a:hlinkClick r:id="rId5"/>
              </a:rPr>
              <a:t>https://repositorio.uam.es/</a:t>
            </a:r>
            <a:endParaRPr lang="es-ES" sz="1800" dirty="0"/>
          </a:p>
          <a:p>
            <a:pPr lvl="2"/>
            <a:r>
              <a:rPr lang="es-ES" sz="1800" dirty="0"/>
              <a:t>Estos dos últimos repositorios son gestionados desde sus propias instituciones.</a:t>
            </a:r>
          </a:p>
          <a:p>
            <a:pPr lvl="1"/>
            <a:r>
              <a:rPr lang="es-ES" sz="1800" dirty="0"/>
              <a:t>Existen otros repositorios que pueden ser de interés, según el proyecto, como:</a:t>
            </a:r>
          </a:p>
          <a:p>
            <a:pPr lvl="2"/>
            <a:r>
              <a:rPr lang="es-ES" sz="1800" dirty="0" err="1"/>
              <a:t>ProteomeXchange</a:t>
            </a:r>
            <a:r>
              <a:rPr lang="es-ES" sz="1800" dirty="0"/>
              <a:t> (datos </a:t>
            </a:r>
            <a:r>
              <a:rPr lang="es-ES" sz="1800" dirty="0" err="1"/>
              <a:t>proteómicos</a:t>
            </a:r>
            <a:r>
              <a:rPr lang="es-ES" sz="1800" dirty="0"/>
              <a:t>): </a:t>
            </a:r>
            <a:r>
              <a:rPr lang="es-ES" sz="1800" dirty="0">
                <a:hlinkClick r:id="rId6"/>
              </a:rPr>
              <a:t>http://www.proteomexchange.org/</a:t>
            </a:r>
            <a:endParaRPr lang="es-ES" sz="1800" dirty="0"/>
          </a:p>
          <a:p>
            <a:pPr lvl="2"/>
            <a:r>
              <a:rPr lang="es-ES" sz="1800" dirty="0"/>
              <a:t>Gene </a:t>
            </a:r>
            <a:r>
              <a:rPr lang="es-ES" sz="1800" dirty="0" err="1"/>
              <a:t>Expression</a:t>
            </a:r>
            <a:r>
              <a:rPr lang="es-ES" sz="1800" dirty="0"/>
              <a:t> </a:t>
            </a:r>
            <a:r>
              <a:rPr lang="es-ES" sz="1800" dirty="0" err="1"/>
              <a:t>Omnibus</a:t>
            </a:r>
            <a:r>
              <a:rPr lang="es-ES" sz="1800" dirty="0"/>
              <a:t> (datos </a:t>
            </a:r>
            <a:r>
              <a:rPr lang="es-ES" sz="1800" dirty="0" err="1"/>
              <a:t>transcriptómicos</a:t>
            </a:r>
            <a:r>
              <a:rPr lang="es-ES" sz="1800" dirty="0"/>
              <a:t>): </a:t>
            </a:r>
            <a:r>
              <a:rPr lang="es-ES" sz="1800" dirty="0">
                <a:hlinkClick r:id="rId7"/>
              </a:rPr>
              <a:t>https://www.ncbi.nlm.nih.gov/geo/</a:t>
            </a:r>
            <a:endParaRPr lang="es-ES" sz="1800" dirty="0"/>
          </a:p>
          <a:p>
            <a:pPr lvl="1"/>
            <a:endParaRPr lang="es-ES" sz="1800" dirty="0"/>
          </a:p>
        </p:txBody>
      </p:sp>
    </p:spTree>
    <p:extLst>
      <p:ext uri="{BB962C8B-B14F-4D97-AF65-F5344CB8AC3E}">
        <p14:creationId xmlns:p14="http://schemas.microsoft.com/office/powerpoint/2010/main" val="1405168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p:txBody>
          <a:bodyPr/>
          <a:lstStyle/>
          <a:p>
            <a:pPr eaLnBrk="1" hangingPunct="1"/>
            <a:r>
              <a:rPr lang="es-ES" dirty="0"/>
              <a:t>Contacto</a:t>
            </a:r>
          </a:p>
        </p:txBody>
      </p:sp>
      <p:sp>
        <p:nvSpPr>
          <p:cNvPr id="18435" name="3 CuadroTexto"/>
          <p:cNvSpPr txBox="1">
            <a:spLocks noChangeArrowheads="1"/>
          </p:cNvSpPr>
          <p:nvPr/>
        </p:nvSpPr>
        <p:spPr bwMode="auto">
          <a:xfrm>
            <a:off x="6615321" y="1098362"/>
            <a:ext cx="4566027" cy="4661276"/>
          </a:xfrm>
          <a:prstGeom prst="rect">
            <a:avLst/>
          </a:prstGeom>
          <a:noFill/>
          <a:ln w="9525">
            <a:noFill/>
            <a:miter lim="800000"/>
            <a:headEnd/>
            <a:tailEnd/>
          </a:ln>
        </p:spPr>
        <p:txBody>
          <a:bodyPr wrap="square">
            <a:spAutoFit/>
          </a:bodyPr>
          <a:lstStyle/>
          <a:p>
            <a:pPr>
              <a:lnSpc>
                <a:spcPct val="150000"/>
              </a:lnSpc>
            </a:pPr>
            <a:r>
              <a:rPr lang="es-ES" sz="2800" b="1" dirty="0">
                <a:solidFill>
                  <a:schemeClr val="accent1"/>
                </a:solidFill>
                <a:latin typeface="Calibri" pitchFamily="34" charset="0"/>
              </a:rPr>
              <a:t>Plataforma de Apoyo al Investigador Novel (PAIN)</a:t>
            </a:r>
          </a:p>
          <a:p>
            <a:pPr>
              <a:lnSpc>
                <a:spcPct val="150000"/>
              </a:lnSpc>
            </a:pPr>
            <a:r>
              <a:rPr lang="es-ES" sz="2400" b="1" dirty="0">
                <a:latin typeface="Calibri" pitchFamily="34" charset="0"/>
              </a:rPr>
              <a:t>Daniel Quijada</a:t>
            </a:r>
          </a:p>
          <a:p>
            <a:pPr>
              <a:lnSpc>
                <a:spcPct val="150000"/>
              </a:lnSpc>
            </a:pPr>
            <a:r>
              <a:rPr lang="es-ES" sz="2000" b="1" dirty="0">
                <a:latin typeface="Calibri" pitchFamily="34" charset="0"/>
              </a:rPr>
              <a:t>Edificio Norte, 4ª planta</a:t>
            </a:r>
          </a:p>
          <a:p>
            <a:pPr>
              <a:lnSpc>
                <a:spcPct val="150000"/>
              </a:lnSpc>
            </a:pPr>
            <a:r>
              <a:rPr lang="es-ES" sz="2000" b="1" dirty="0">
                <a:latin typeface="Calibri" pitchFamily="34" charset="0"/>
              </a:rPr>
              <a:t>Teléfono: 91 207 17 40 (extensión interna: 441740)</a:t>
            </a:r>
            <a:endParaRPr lang="es-ES" b="1" dirty="0">
              <a:latin typeface="Calibri" pitchFamily="34" charset="0"/>
            </a:endParaRPr>
          </a:p>
          <a:p>
            <a:pPr>
              <a:lnSpc>
                <a:spcPct val="150000"/>
              </a:lnSpc>
            </a:pPr>
            <a:r>
              <a:rPr lang="es-ES" sz="2000" b="1" dirty="0">
                <a:solidFill>
                  <a:srgbClr val="4F81BD"/>
                </a:solidFill>
                <a:latin typeface="Calibri" pitchFamily="34" charset="0"/>
              </a:rPr>
              <a:t>mentor@idipaz.es</a:t>
            </a:r>
          </a:p>
          <a:p>
            <a:pPr>
              <a:lnSpc>
                <a:spcPct val="150000"/>
              </a:lnSpc>
            </a:pPr>
            <a:r>
              <a:rPr lang="es-ES" sz="2000" b="1" dirty="0">
                <a:solidFill>
                  <a:schemeClr val="tx1">
                    <a:lumMod val="60000"/>
                    <a:lumOff val="40000"/>
                  </a:schemeClr>
                </a:solidFill>
                <a:latin typeface="Calibri" pitchFamily="34" charset="0"/>
              </a:rPr>
              <a:t>https://www.idipaz.es/PaginaDinamica.aspx?IdPag=553&amp;Lang=ES</a:t>
            </a:r>
            <a:endParaRPr lang="es-ES" sz="2000" b="1" dirty="0">
              <a:latin typeface="Calibri" pitchFamily="34" charset="0"/>
            </a:endParaRPr>
          </a:p>
        </p:txBody>
      </p:sp>
      <p:sp>
        <p:nvSpPr>
          <p:cNvPr id="2" name="3 CuadroTexto">
            <a:extLst>
              <a:ext uri="{FF2B5EF4-FFF2-40B4-BE49-F238E27FC236}">
                <a16:creationId xmlns:a16="http://schemas.microsoft.com/office/drawing/2014/main" id="{BDFAD081-195D-829A-1860-DCB1ADC32A0C}"/>
              </a:ext>
            </a:extLst>
          </p:cNvPr>
          <p:cNvSpPr txBox="1">
            <a:spLocks noChangeArrowheads="1"/>
          </p:cNvSpPr>
          <p:nvPr/>
        </p:nvSpPr>
        <p:spPr bwMode="auto">
          <a:xfrm>
            <a:off x="1029312" y="1098362"/>
            <a:ext cx="4566027" cy="4661276"/>
          </a:xfrm>
          <a:prstGeom prst="rect">
            <a:avLst/>
          </a:prstGeom>
          <a:noFill/>
          <a:ln w="9525">
            <a:noFill/>
            <a:miter lim="800000"/>
            <a:headEnd/>
            <a:tailEnd/>
          </a:ln>
        </p:spPr>
        <p:txBody>
          <a:bodyPr wrap="square">
            <a:spAutoFit/>
          </a:bodyPr>
          <a:lstStyle/>
          <a:p>
            <a:pPr>
              <a:lnSpc>
                <a:spcPct val="150000"/>
              </a:lnSpc>
            </a:pPr>
            <a:r>
              <a:rPr lang="es-ES" sz="2800" b="1" dirty="0">
                <a:solidFill>
                  <a:schemeClr val="accent1"/>
                </a:solidFill>
                <a:latin typeface="Calibri" pitchFamily="34" charset="0"/>
              </a:rPr>
              <a:t>Unidad de Apoyo a la Innovación</a:t>
            </a:r>
          </a:p>
          <a:p>
            <a:pPr>
              <a:lnSpc>
                <a:spcPct val="150000"/>
              </a:lnSpc>
            </a:pPr>
            <a:r>
              <a:rPr lang="es-ES" sz="2400" b="1" dirty="0">
                <a:latin typeface="Calibri" pitchFamily="34" charset="0"/>
              </a:rPr>
              <a:t>Estela Sánchez Simón</a:t>
            </a:r>
          </a:p>
          <a:p>
            <a:pPr>
              <a:lnSpc>
                <a:spcPct val="150000"/>
              </a:lnSpc>
            </a:pPr>
            <a:r>
              <a:rPr lang="es-ES" sz="2000" b="1" dirty="0">
                <a:latin typeface="Calibri" pitchFamily="34" charset="0"/>
              </a:rPr>
              <a:t>Edificio </a:t>
            </a:r>
            <a:r>
              <a:rPr lang="es-ES" sz="2000" b="1" dirty="0" err="1">
                <a:latin typeface="Calibri" pitchFamily="34" charset="0"/>
              </a:rPr>
              <a:t>IdiPAZ</a:t>
            </a:r>
            <a:r>
              <a:rPr lang="es-ES" sz="2000" b="1" dirty="0">
                <a:latin typeface="Calibri" pitchFamily="34" charset="0"/>
              </a:rPr>
              <a:t>, planta baja</a:t>
            </a:r>
          </a:p>
          <a:p>
            <a:pPr>
              <a:lnSpc>
                <a:spcPct val="150000"/>
              </a:lnSpc>
            </a:pPr>
            <a:r>
              <a:rPr lang="es-ES" sz="2000" b="1" dirty="0">
                <a:latin typeface="Calibri" pitchFamily="34" charset="0"/>
              </a:rPr>
              <a:t>Teléfono: 91 207 12 34 (extensión interna: 441234)</a:t>
            </a:r>
            <a:endParaRPr lang="es-ES" b="1" dirty="0">
              <a:latin typeface="Calibri" pitchFamily="34" charset="0"/>
            </a:endParaRPr>
          </a:p>
          <a:p>
            <a:pPr>
              <a:lnSpc>
                <a:spcPct val="150000"/>
              </a:lnSpc>
            </a:pPr>
            <a:r>
              <a:rPr lang="es-ES" sz="2000" b="1" dirty="0">
                <a:solidFill>
                  <a:srgbClr val="4F81BD"/>
                </a:solidFill>
                <a:latin typeface="Calibri" pitchFamily="34" charset="0"/>
              </a:rPr>
              <a:t>innovacion.legal@idipaz.es</a:t>
            </a:r>
          </a:p>
          <a:p>
            <a:pPr>
              <a:lnSpc>
                <a:spcPct val="150000"/>
              </a:lnSpc>
            </a:pPr>
            <a:r>
              <a:rPr lang="es-ES" sz="2000" b="1" dirty="0">
                <a:solidFill>
                  <a:schemeClr val="tx1">
                    <a:lumMod val="60000"/>
                    <a:lumOff val="40000"/>
                  </a:schemeClr>
                </a:solidFill>
                <a:latin typeface="Calibri" pitchFamily="34" charset="0"/>
              </a:rPr>
              <a:t>https://www.idipaz.es/PaginaDinamica.aspx?IdPag=185&amp;Lang=ES</a:t>
            </a:r>
          </a:p>
        </p:txBody>
      </p:sp>
    </p:spTree>
    <p:extLst>
      <p:ext uri="{BB962C8B-B14F-4D97-AF65-F5344CB8AC3E}">
        <p14:creationId xmlns:p14="http://schemas.microsoft.com/office/powerpoint/2010/main" val="4124420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assets.rbl.ms/8311122/980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8734" y="833023"/>
            <a:ext cx="8329710" cy="5389751"/>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D81B734C-F048-F69C-B6AD-DDE717062D60}"/>
              </a:ext>
            </a:extLst>
          </p:cNvPr>
          <p:cNvSpPr txBox="1">
            <a:spLocks/>
          </p:cNvSpPr>
          <p:nvPr/>
        </p:nvSpPr>
        <p:spPr>
          <a:xfrm>
            <a:off x="604157" y="274638"/>
            <a:ext cx="11175093" cy="427491"/>
          </a:xfrm>
          <a:prstGeom prst="rect">
            <a:avLst/>
          </a:prstGeom>
        </p:spPr>
        <p:txBody>
          <a:bodyPr/>
          <a:lstStyle>
            <a:lvl1pPr algn="l" rtl="0" eaLnBrk="0" fontAlgn="base" hangingPunct="0">
              <a:spcBef>
                <a:spcPct val="0"/>
              </a:spcBef>
              <a:spcAft>
                <a:spcPct val="0"/>
              </a:spcAft>
              <a:buClr>
                <a:schemeClr val="tx1"/>
              </a:buClr>
              <a:defRPr sz="2400" b="1">
                <a:solidFill>
                  <a:srgbClr val="010000"/>
                </a:solidFill>
                <a:latin typeface="+mj-lt"/>
                <a:ea typeface="+mj-ea"/>
                <a:cs typeface="+mj-cs"/>
              </a:defRPr>
            </a:lvl1pPr>
            <a:lvl2pPr algn="l" rtl="0" eaLnBrk="0" fontAlgn="base" hangingPunct="0">
              <a:spcBef>
                <a:spcPct val="0"/>
              </a:spcBef>
              <a:spcAft>
                <a:spcPct val="0"/>
              </a:spcAft>
              <a:buClr>
                <a:schemeClr val="tx1"/>
              </a:buClr>
              <a:defRPr sz="4400" b="1">
                <a:solidFill>
                  <a:srgbClr val="010000"/>
                </a:solidFill>
                <a:latin typeface="Gill Sans MT" pitchFamily="34" charset="0"/>
              </a:defRPr>
            </a:lvl2pPr>
            <a:lvl3pPr algn="l" rtl="0" eaLnBrk="0" fontAlgn="base" hangingPunct="0">
              <a:spcBef>
                <a:spcPct val="0"/>
              </a:spcBef>
              <a:spcAft>
                <a:spcPct val="0"/>
              </a:spcAft>
              <a:buClr>
                <a:schemeClr val="tx1"/>
              </a:buClr>
              <a:defRPr sz="4400" b="1">
                <a:solidFill>
                  <a:srgbClr val="010000"/>
                </a:solidFill>
                <a:latin typeface="Gill Sans MT" pitchFamily="34" charset="0"/>
              </a:defRPr>
            </a:lvl3pPr>
            <a:lvl4pPr algn="l" rtl="0" eaLnBrk="0" fontAlgn="base" hangingPunct="0">
              <a:spcBef>
                <a:spcPct val="0"/>
              </a:spcBef>
              <a:spcAft>
                <a:spcPct val="0"/>
              </a:spcAft>
              <a:buClr>
                <a:schemeClr val="tx1"/>
              </a:buClr>
              <a:defRPr sz="4400" b="1">
                <a:solidFill>
                  <a:srgbClr val="010000"/>
                </a:solidFill>
                <a:latin typeface="Gill Sans MT" pitchFamily="34" charset="0"/>
              </a:defRPr>
            </a:lvl4pPr>
            <a:lvl5pPr algn="l" rtl="0" eaLnBrk="0" fontAlgn="base" hangingPunct="0">
              <a:spcBef>
                <a:spcPct val="0"/>
              </a:spcBef>
              <a:spcAft>
                <a:spcPct val="0"/>
              </a:spcAft>
              <a:buClr>
                <a:schemeClr val="tx1"/>
              </a:buClr>
              <a:defRPr sz="4400" b="1">
                <a:solidFill>
                  <a:srgbClr val="010000"/>
                </a:solidFill>
                <a:latin typeface="Gill Sans MT" pitchFamily="34" charset="0"/>
              </a:defRPr>
            </a:lvl5pPr>
            <a:lvl6pPr marL="457200" algn="l" rtl="0" fontAlgn="base">
              <a:spcBef>
                <a:spcPct val="0"/>
              </a:spcBef>
              <a:spcAft>
                <a:spcPct val="0"/>
              </a:spcAft>
              <a:buClr>
                <a:schemeClr val="tx1"/>
              </a:buClr>
              <a:defRPr b="1">
                <a:solidFill>
                  <a:srgbClr val="010000"/>
                </a:solidFill>
                <a:latin typeface="Gill Sans MT" pitchFamily="34" charset="0"/>
              </a:defRPr>
            </a:lvl6pPr>
            <a:lvl7pPr marL="914400" algn="l" rtl="0" fontAlgn="base">
              <a:spcBef>
                <a:spcPct val="0"/>
              </a:spcBef>
              <a:spcAft>
                <a:spcPct val="0"/>
              </a:spcAft>
              <a:buClr>
                <a:schemeClr val="tx1"/>
              </a:buClr>
              <a:defRPr b="1">
                <a:solidFill>
                  <a:srgbClr val="010000"/>
                </a:solidFill>
                <a:latin typeface="Gill Sans MT" pitchFamily="34" charset="0"/>
              </a:defRPr>
            </a:lvl7pPr>
            <a:lvl8pPr marL="1371600" algn="l" rtl="0" fontAlgn="base">
              <a:spcBef>
                <a:spcPct val="0"/>
              </a:spcBef>
              <a:spcAft>
                <a:spcPct val="0"/>
              </a:spcAft>
              <a:buClr>
                <a:schemeClr val="tx1"/>
              </a:buClr>
              <a:defRPr b="1">
                <a:solidFill>
                  <a:srgbClr val="010000"/>
                </a:solidFill>
                <a:latin typeface="Gill Sans MT" pitchFamily="34" charset="0"/>
              </a:defRPr>
            </a:lvl8pPr>
            <a:lvl9pPr marL="1828800" algn="l" rtl="0" fontAlgn="base">
              <a:spcBef>
                <a:spcPct val="0"/>
              </a:spcBef>
              <a:spcAft>
                <a:spcPct val="0"/>
              </a:spcAft>
              <a:buClr>
                <a:schemeClr val="tx1"/>
              </a:buClr>
              <a:defRPr b="1">
                <a:solidFill>
                  <a:srgbClr val="010000"/>
                </a:solidFill>
                <a:latin typeface="Gill Sans MT" pitchFamily="34" charset="0"/>
              </a:defRPr>
            </a:lvl9pPr>
          </a:lstStyle>
          <a:p>
            <a:r>
              <a:rPr lang="es-ES" b="1" dirty="0" err="1"/>
              <a:t>Tips</a:t>
            </a:r>
            <a:r>
              <a:rPr lang="es-ES" b="1" dirty="0"/>
              <a:t> para elaborar un Plan de Gestión de Datos</a:t>
            </a:r>
          </a:p>
        </p:txBody>
      </p:sp>
    </p:spTree>
    <p:extLst>
      <p:ext uri="{BB962C8B-B14F-4D97-AF65-F5344CB8AC3E}">
        <p14:creationId xmlns:p14="http://schemas.microsoft.com/office/powerpoint/2010/main" val="2340287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2281881" y="724930"/>
            <a:ext cx="6722076" cy="5868087"/>
          </a:xfrm>
          <a:prstGeom prst="rect">
            <a:avLst/>
          </a:prstGeom>
        </p:spPr>
      </p:pic>
      <p:sp>
        <p:nvSpPr>
          <p:cNvPr id="8" name="Elipse 7"/>
          <p:cNvSpPr/>
          <p:nvPr/>
        </p:nvSpPr>
        <p:spPr>
          <a:xfrm>
            <a:off x="2473669" y="942719"/>
            <a:ext cx="723900" cy="3905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Elipse 9"/>
          <p:cNvSpPr/>
          <p:nvPr/>
        </p:nvSpPr>
        <p:spPr>
          <a:xfrm>
            <a:off x="2564285" y="2573811"/>
            <a:ext cx="723900" cy="3905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Elipse 10"/>
          <p:cNvSpPr/>
          <p:nvPr/>
        </p:nvSpPr>
        <p:spPr>
          <a:xfrm>
            <a:off x="2545235" y="3455046"/>
            <a:ext cx="742950" cy="4667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Elipse 11"/>
          <p:cNvSpPr/>
          <p:nvPr/>
        </p:nvSpPr>
        <p:spPr>
          <a:xfrm>
            <a:off x="2545235" y="4407461"/>
            <a:ext cx="723900" cy="3905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p:cNvSpPr/>
          <p:nvPr/>
        </p:nvSpPr>
        <p:spPr>
          <a:xfrm>
            <a:off x="90616" y="6533807"/>
            <a:ext cx="5362832" cy="276999"/>
          </a:xfrm>
          <a:prstGeom prst="rect">
            <a:avLst/>
          </a:prstGeom>
        </p:spPr>
        <p:txBody>
          <a:bodyPr wrap="square">
            <a:spAutoFit/>
          </a:bodyPr>
          <a:lstStyle/>
          <a:p>
            <a:r>
              <a:rPr lang="es-ES" sz="1200" dirty="0"/>
              <a:t>Fuente: </a:t>
            </a:r>
            <a:r>
              <a:rPr lang="es-ES" sz="1200" b="1" dirty="0"/>
              <a:t>Remedios Melero. IATA-CSIC, Valencia, España</a:t>
            </a:r>
          </a:p>
        </p:txBody>
      </p:sp>
      <p:sp>
        <p:nvSpPr>
          <p:cNvPr id="4" name="Título 1">
            <a:extLst>
              <a:ext uri="{FF2B5EF4-FFF2-40B4-BE49-F238E27FC236}">
                <a16:creationId xmlns:a16="http://schemas.microsoft.com/office/drawing/2014/main" id="{3FEEEBFC-1D31-22AE-C41A-EF81587715CC}"/>
              </a:ext>
            </a:extLst>
          </p:cNvPr>
          <p:cNvSpPr txBox="1">
            <a:spLocks/>
          </p:cNvSpPr>
          <p:nvPr/>
        </p:nvSpPr>
        <p:spPr>
          <a:xfrm>
            <a:off x="604157" y="274638"/>
            <a:ext cx="11175093" cy="427491"/>
          </a:xfrm>
          <a:prstGeom prst="rect">
            <a:avLst/>
          </a:prstGeom>
        </p:spPr>
        <p:txBody>
          <a:bodyPr/>
          <a:lstStyle>
            <a:lvl1pPr algn="l" rtl="0" eaLnBrk="0" fontAlgn="base" hangingPunct="0">
              <a:spcBef>
                <a:spcPct val="0"/>
              </a:spcBef>
              <a:spcAft>
                <a:spcPct val="0"/>
              </a:spcAft>
              <a:buClr>
                <a:schemeClr val="tx1"/>
              </a:buClr>
              <a:defRPr sz="2400" b="1">
                <a:solidFill>
                  <a:srgbClr val="010000"/>
                </a:solidFill>
                <a:latin typeface="+mj-lt"/>
                <a:ea typeface="+mj-ea"/>
                <a:cs typeface="+mj-cs"/>
              </a:defRPr>
            </a:lvl1pPr>
            <a:lvl2pPr algn="l" rtl="0" eaLnBrk="0" fontAlgn="base" hangingPunct="0">
              <a:spcBef>
                <a:spcPct val="0"/>
              </a:spcBef>
              <a:spcAft>
                <a:spcPct val="0"/>
              </a:spcAft>
              <a:buClr>
                <a:schemeClr val="tx1"/>
              </a:buClr>
              <a:defRPr sz="4400" b="1">
                <a:solidFill>
                  <a:srgbClr val="010000"/>
                </a:solidFill>
                <a:latin typeface="Gill Sans MT" pitchFamily="34" charset="0"/>
              </a:defRPr>
            </a:lvl2pPr>
            <a:lvl3pPr algn="l" rtl="0" eaLnBrk="0" fontAlgn="base" hangingPunct="0">
              <a:spcBef>
                <a:spcPct val="0"/>
              </a:spcBef>
              <a:spcAft>
                <a:spcPct val="0"/>
              </a:spcAft>
              <a:buClr>
                <a:schemeClr val="tx1"/>
              </a:buClr>
              <a:defRPr sz="4400" b="1">
                <a:solidFill>
                  <a:srgbClr val="010000"/>
                </a:solidFill>
                <a:latin typeface="Gill Sans MT" pitchFamily="34" charset="0"/>
              </a:defRPr>
            </a:lvl3pPr>
            <a:lvl4pPr algn="l" rtl="0" eaLnBrk="0" fontAlgn="base" hangingPunct="0">
              <a:spcBef>
                <a:spcPct val="0"/>
              </a:spcBef>
              <a:spcAft>
                <a:spcPct val="0"/>
              </a:spcAft>
              <a:buClr>
                <a:schemeClr val="tx1"/>
              </a:buClr>
              <a:defRPr sz="4400" b="1">
                <a:solidFill>
                  <a:srgbClr val="010000"/>
                </a:solidFill>
                <a:latin typeface="Gill Sans MT" pitchFamily="34" charset="0"/>
              </a:defRPr>
            </a:lvl4pPr>
            <a:lvl5pPr algn="l" rtl="0" eaLnBrk="0" fontAlgn="base" hangingPunct="0">
              <a:spcBef>
                <a:spcPct val="0"/>
              </a:spcBef>
              <a:spcAft>
                <a:spcPct val="0"/>
              </a:spcAft>
              <a:buClr>
                <a:schemeClr val="tx1"/>
              </a:buClr>
              <a:defRPr sz="4400" b="1">
                <a:solidFill>
                  <a:srgbClr val="010000"/>
                </a:solidFill>
                <a:latin typeface="Gill Sans MT" pitchFamily="34" charset="0"/>
              </a:defRPr>
            </a:lvl5pPr>
            <a:lvl6pPr marL="457200" algn="l" rtl="0" fontAlgn="base">
              <a:spcBef>
                <a:spcPct val="0"/>
              </a:spcBef>
              <a:spcAft>
                <a:spcPct val="0"/>
              </a:spcAft>
              <a:buClr>
                <a:schemeClr val="tx1"/>
              </a:buClr>
              <a:defRPr b="1">
                <a:solidFill>
                  <a:srgbClr val="010000"/>
                </a:solidFill>
                <a:latin typeface="Gill Sans MT" pitchFamily="34" charset="0"/>
              </a:defRPr>
            </a:lvl6pPr>
            <a:lvl7pPr marL="914400" algn="l" rtl="0" fontAlgn="base">
              <a:spcBef>
                <a:spcPct val="0"/>
              </a:spcBef>
              <a:spcAft>
                <a:spcPct val="0"/>
              </a:spcAft>
              <a:buClr>
                <a:schemeClr val="tx1"/>
              </a:buClr>
              <a:defRPr b="1">
                <a:solidFill>
                  <a:srgbClr val="010000"/>
                </a:solidFill>
                <a:latin typeface="Gill Sans MT" pitchFamily="34" charset="0"/>
              </a:defRPr>
            </a:lvl7pPr>
            <a:lvl8pPr marL="1371600" algn="l" rtl="0" fontAlgn="base">
              <a:spcBef>
                <a:spcPct val="0"/>
              </a:spcBef>
              <a:spcAft>
                <a:spcPct val="0"/>
              </a:spcAft>
              <a:buClr>
                <a:schemeClr val="tx1"/>
              </a:buClr>
              <a:defRPr b="1">
                <a:solidFill>
                  <a:srgbClr val="010000"/>
                </a:solidFill>
                <a:latin typeface="Gill Sans MT" pitchFamily="34" charset="0"/>
              </a:defRPr>
            </a:lvl8pPr>
            <a:lvl9pPr marL="1828800" algn="l" rtl="0" fontAlgn="base">
              <a:spcBef>
                <a:spcPct val="0"/>
              </a:spcBef>
              <a:spcAft>
                <a:spcPct val="0"/>
              </a:spcAft>
              <a:buClr>
                <a:schemeClr val="tx1"/>
              </a:buClr>
              <a:defRPr b="1">
                <a:solidFill>
                  <a:srgbClr val="010000"/>
                </a:solidFill>
                <a:latin typeface="Gill Sans MT" pitchFamily="34" charset="0"/>
              </a:defRPr>
            </a:lvl9pPr>
          </a:lstStyle>
          <a:p>
            <a:r>
              <a:rPr lang="es-ES" b="1" dirty="0">
                <a:solidFill>
                  <a:srgbClr val="4D4D4D"/>
                </a:solidFill>
              </a:rPr>
              <a:t>Herramientas para crear planes de gestión de datos </a:t>
            </a:r>
          </a:p>
        </p:txBody>
      </p:sp>
    </p:spTree>
    <p:extLst>
      <p:ext uri="{BB962C8B-B14F-4D97-AF65-F5344CB8AC3E}">
        <p14:creationId xmlns:p14="http://schemas.microsoft.com/office/powerpoint/2010/main" val="155485596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4294967295"/>
          </p:nvPr>
        </p:nvSpPr>
        <p:spPr>
          <a:xfrm>
            <a:off x="7981950" y="6356352"/>
            <a:ext cx="2057400" cy="365125"/>
          </a:xfrm>
          <a:prstGeom prst="rect">
            <a:avLst/>
          </a:prstGeom>
        </p:spPr>
        <p:txBody>
          <a:bodyPr/>
          <a:lstStyle/>
          <a:p>
            <a:fld id="{5968DE22-F720-4B81-B1EB-FF537FCCA312}" type="slidenum">
              <a:rPr lang="es-ES" smtClean="0"/>
              <a:t>5</a:t>
            </a:fld>
            <a:endParaRPr lang="es-ES"/>
          </a:p>
        </p:txBody>
      </p:sp>
      <p:sp>
        <p:nvSpPr>
          <p:cNvPr id="5" name="CuadroTexto 4"/>
          <p:cNvSpPr txBox="1"/>
          <p:nvPr/>
        </p:nvSpPr>
        <p:spPr>
          <a:xfrm>
            <a:off x="460375" y="882564"/>
            <a:ext cx="11285838" cy="3970318"/>
          </a:xfrm>
          <a:prstGeom prst="rect">
            <a:avLst/>
          </a:prstGeom>
          <a:noFill/>
        </p:spPr>
        <p:txBody>
          <a:bodyPr wrap="square" rtlCol="0">
            <a:spAutoFit/>
          </a:bodyPr>
          <a:lstStyle/>
          <a:p>
            <a:r>
              <a:rPr lang="es-ES" b="1" dirty="0"/>
              <a:t>¿Qué es un dato de carácter personal?</a:t>
            </a:r>
          </a:p>
          <a:p>
            <a:endParaRPr lang="es-ES" b="1" dirty="0"/>
          </a:p>
          <a:p>
            <a:r>
              <a:rPr lang="es-ES" dirty="0"/>
              <a:t>Toda información sobre una persona física o fallecida que permiten que pueda ser identificada o identificable (nombre, apellidos, DNI, domicilio, nº seguridad social, </a:t>
            </a:r>
            <a:r>
              <a:rPr lang="es-ES" dirty="0" err="1"/>
              <a:t>etc</a:t>
            </a:r>
            <a:r>
              <a:rPr lang="es-ES" dirty="0"/>
              <a:t>), será el </a:t>
            </a:r>
            <a:r>
              <a:rPr lang="es-ES" i="1" dirty="0"/>
              <a:t>interesado</a:t>
            </a:r>
            <a:r>
              <a:rPr lang="es-ES" dirty="0"/>
              <a:t>.</a:t>
            </a:r>
          </a:p>
          <a:p>
            <a:r>
              <a:rPr lang="es-ES" dirty="0"/>
              <a:t>Estaremos ante datos personales si podemos determinar la identidad de esa persona mediante </a:t>
            </a:r>
            <a:r>
              <a:rPr lang="es-ES" b="1" dirty="0"/>
              <a:t>singularización o inferencia</a:t>
            </a:r>
            <a:r>
              <a:rPr lang="es-ES" dirty="0"/>
              <a:t> (edad, género, estatura, ideología…..).</a:t>
            </a:r>
          </a:p>
          <a:p>
            <a:pPr algn="just"/>
            <a:r>
              <a:rPr lang="es-ES" dirty="0"/>
              <a:t>Ejemplo: en un grupo de personas, conocemos suficiente información de un sujeto (edad, género, </a:t>
            </a:r>
            <a:r>
              <a:rPr lang="es-ES" dirty="0" err="1"/>
              <a:t>estatura,etc</a:t>
            </a:r>
            <a:r>
              <a:rPr lang="es-ES" dirty="0"/>
              <a:t>.) como para identificarlo.</a:t>
            </a:r>
          </a:p>
          <a:p>
            <a:endParaRPr lang="es-ES" dirty="0"/>
          </a:p>
          <a:p>
            <a:r>
              <a:rPr lang="es-ES" dirty="0"/>
              <a:t>OJO: hablamos de personas físicas no jurídicas, lo que quiere decir que lo datos relacionados con empresas no se consideran datos de carácter personal (CIF, domicilio social, etc.), lo que sí son datos personales, son el nombre y los apellidos del administrador único de la sociedad….)</a:t>
            </a:r>
          </a:p>
          <a:p>
            <a:r>
              <a:rPr lang="es-ES" dirty="0"/>
              <a:t>OJO: Datos anonimizados </a:t>
            </a:r>
            <a:r>
              <a:rPr lang="es-ES" b="1" dirty="0"/>
              <a:t>NO son datos personales. NO aplica la normativa sobre protección de datos personales.</a:t>
            </a:r>
            <a:endParaRPr lang="es-ES" dirty="0"/>
          </a:p>
        </p:txBody>
      </p:sp>
      <p:sp>
        <p:nvSpPr>
          <p:cNvPr id="6" name="AutoShape 2" descr="911,968 imágenes de Prestar atención - Imágenes, fotos y vectores de stock  | Shutterstock"/>
          <p:cNvSpPr>
            <a:spLocks noChangeAspect="1" noChangeArrowheads="1"/>
          </p:cNvSpPr>
          <p:nvPr/>
        </p:nvSpPr>
        <p:spPr bwMode="auto">
          <a:xfrm>
            <a:off x="4645197" y="539399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18,237,279 imágenes de Atencion - Imágenes, fotos y vectores de stock |  Shutter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Imagen 8"/>
          <p:cNvPicPr>
            <a:picLocks noChangeAspect="1"/>
          </p:cNvPicPr>
          <p:nvPr/>
        </p:nvPicPr>
        <p:blipFill>
          <a:blip r:embed="rId2"/>
          <a:stretch>
            <a:fillRect/>
          </a:stretch>
        </p:blipFill>
        <p:spPr>
          <a:xfrm>
            <a:off x="8109422" y="4553897"/>
            <a:ext cx="1802455" cy="1802455"/>
          </a:xfrm>
          <a:prstGeom prst="rect">
            <a:avLst/>
          </a:prstGeom>
        </p:spPr>
      </p:pic>
      <p:pic>
        <p:nvPicPr>
          <p:cNvPr id="10" name="Shape 276" descr="Resultado de imagen de atención"/>
          <p:cNvPicPr preferRelativeResize="0"/>
          <p:nvPr/>
        </p:nvPicPr>
        <p:blipFill rotWithShape="1">
          <a:blip r:embed="rId3">
            <a:alphaModFix/>
          </a:blip>
          <a:srcRect/>
          <a:stretch/>
        </p:blipFill>
        <p:spPr>
          <a:xfrm>
            <a:off x="1902868" y="4926226"/>
            <a:ext cx="1532309" cy="1260389"/>
          </a:xfrm>
          <a:prstGeom prst="rect">
            <a:avLst/>
          </a:prstGeom>
          <a:noFill/>
          <a:ln>
            <a:noFill/>
          </a:ln>
        </p:spPr>
      </p:pic>
      <p:sp>
        <p:nvSpPr>
          <p:cNvPr id="4" name="Título 1">
            <a:extLst>
              <a:ext uri="{FF2B5EF4-FFF2-40B4-BE49-F238E27FC236}">
                <a16:creationId xmlns:a16="http://schemas.microsoft.com/office/drawing/2014/main" id="{122933AF-7D7B-AFEC-53F7-258F6D424B68}"/>
              </a:ext>
            </a:extLst>
          </p:cNvPr>
          <p:cNvSpPr>
            <a:spLocks noGrp="1"/>
          </p:cNvSpPr>
          <p:nvPr>
            <p:ph type="title"/>
          </p:nvPr>
        </p:nvSpPr>
        <p:spPr>
          <a:xfrm>
            <a:off x="604157" y="274638"/>
            <a:ext cx="11175093" cy="427491"/>
          </a:xfrm>
        </p:spPr>
        <p:txBody>
          <a:bodyPr/>
          <a:lstStyle/>
          <a:p>
            <a:r>
              <a:rPr lang="es-ES" sz="2400" b="1" dirty="0"/>
              <a:t>Cuestiones previas a la recopilación de datos personales</a:t>
            </a:r>
            <a:endParaRPr lang="es-ES" dirty="0"/>
          </a:p>
        </p:txBody>
      </p:sp>
    </p:spTree>
    <p:extLst>
      <p:ext uri="{BB962C8B-B14F-4D97-AF65-F5344CB8AC3E}">
        <p14:creationId xmlns:p14="http://schemas.microsoft.com/office/powerpoint/2010/main" val="1471206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61319" y="856832"/>
            <a:ext cx="10626811" cy="5355312"/>
          </a:xfrm>
          <a:prstGeom prst="rect">
            <a:avLst/>
          </a:prstGeom>
          <a:noFill/>
        </p:spPr>
        <p:txBody>
          <a:bodyPr wrap="square" rtlCol="0">
            <a:spAutoFit/>
          </a:bodyPr>
          <a:lstStyle/>
          <a:p>
            <a:r>
              <a:rPr lang="es-ES" b="1" dirty="0"/>
              <a:t>¿Qué datos personales recopilará? </a:t>
            </a:r>
          </a:p>
          <a:p>
            <a:r>
              <a:rPr lang="es-ES" dirty="0"/>
              <a:t>Identifique qué  datos personales se recopilarán y utilizarán para su investigación. Por ejemplo, ¿Reunirá los nombres y direcciones de los participantes de la investigación?, ¿sexo, raza, edad?</a:t>
            </a:r>
          </a:p>
          <a:p>
            <a:endParaRPr lang="es-ES" dirty="0"/>
          </a:p>
          <a:p>
            <a:r>
              <a:rPr lang="es-ES" b="1" dirty="0"/>
              <a:t>¿Realmente necesitas recopilar datos personales? </a:t>
            </a:r>
          </a:p>
          <a:p>
            <a:r>
              <a:rPr lang="es-ES" dirty="0"/>
              <a:t>Recapacita siempre el tiempo necesario para volver a considerar si hay formas en que puede recopilar datos de forma anónima. Esto podría ahorrarle muchos dolores de cabeza más tarde. Así que solo te debes comprometer a recopilar datos personales si es esencial para tu investigación.</a:t>
            </a:r>
          </a:p>
          <a:p>
            <a:endParaRPr lang="es-ES" dirty="0"/>
          </a:p>
          <a:p>
            <a:pPr algn="just"/>
            <a:r>
              <a:rPr lang="es-ES" dirty="0"/>
              <a:t>¿</a:t>
            </a:r>
            <a:r>
              <a:rPr lang="es-ES" b="1" dirty="0"/>
              <a:t>Cuándo tengo que informar</a:t>
            </a:r>
            <a:r>
              <a:rPr lang="es-ES" dirty="0"/>
              <a:t>? Tengo el deber de informar al interesado en el momento en el que le estoy solicitando sus datos. El lenguaje utilizado debe ser </a:t>
            </a:r>
            <a:r>
              <a:rPr lang="es-ES" b="1" i="1" dirty="0"/>
              <a:t>claro, conciso, y comprensible</a:t>
            </a:r>
            <a:r>
              <a:rPr lang="es-ES" dirty="0"/>
              <a:t>. A modo de sugerencia de estilo, se pueden seguir las siguientes directrices:</a:t>
            </a:r>
          </a:p>
          <a:p>
            <a:pPr algn="just"/>
            <a:r>
              <a:rPr lang="es-ES" dirty="0"/>
              <a:t>- Se sugiere utilizar una exposición bien </a:t>
            </a:r>
            <a:r>
              <a:rPr lang="es-ES" b="1" i="1" dirty="0"/>
              <a:t>estructurada</a:t>
            </a:r>
            <a:r>
              <a:rPr lang="es-ES" dirty="0"/>
              <a:t>, en base a “preguntas y</a:t>
            </a:r>
          </a:p>
          <a:p>
            <a:pPr algn="just"/>
            <a:r>
              <a:rPr lang="es-ES" dirty="0"/>
              <a:t>respuestas”, siguiendo los epígrafes generales antes descritos.</a:t>
            </a:r>
          </a:p>
          <a:p>
            <a:pPr algn="just"/>
            <a:r>
              <a:rPr lang="es-ES" dirty="0"/>
              <a:t>- Se debe buscar un equilibrio entre </a:t>
            </a:r>
            <a:r>
              <a:rPr lang="es-ES" b="1" i="1" dirty="0"/>
              <a:t>concisión y precisión</a:t>
            </a:r>
            <a:r>
              <a:rPr lang="es-ES" dirty="0"/>
              <a:t>, evitando circunloquios,</a:t>
            </a:r>
          </a:p>
          <a:p>
            <a:pPr algn="just"/>
            <a:r>
              <a:rPr lang="es-ES" dirty="0"/>
              <a:t>explicaciones innecesarias o detalles confusos</a:t>
            </a:r>
          </a:p>
          <a:p>
            <a:pPr algn="just"/>
            <a:r>
              <a:rPr lang="es-ES" dirty="0"/>
              <a:t>- Se debe </a:t>
            </a:r>
            <a:r>
              <a:rPr lang="es-ES" b="1" i="1" dirty="0"/>
              <a:t>evitar el abuso </a:t>
            </a:r>
            <a:r>
              <a:rPr lang="es-ES" dirty="0"/>
              <a:t>de citas legales, “jerga” confusa, o términos ambiguos o</a:t>
            </a:r>
          </a:p>
          <a:p>
            <a:pPr algn="just"/>
            <a:r>
              <a:rPr lang="es-ES" dirty="0"/>
              <a:t>con escaso sentido para las personas destinatarias</a:t>
            </a:r>
          </a:p>
          <a:p>
            <a:endParaRPr lang="es-ES" dirty="0"/>
          </a:p>
        </p:txBody>
      </p:sp>
      <p:sp>
        <p:nvSpPr>
          <p:cNvPr id="3" name="Marcador de número de diapositiva 2"/>
          <p:cNvSpPr>
            <a:spLocks noGrp="1"/>
          </p:cNvSpPr>
          <p:nvPr>
            <p:ph type="sldNum" sz="quarter" idx="4294967295"/>
          </p:nvPr>
        </p:nvSpPr>
        <p:spPr>
          <a:xfrm>
            <a:off x="7981950" y="6356352"/>
            <a:ext cx="2057400" cy="365125"/>
          </a:xfrm>
          <a:prstGeom prst="rect">
            <a:avLst/>
          </a:prstGeom>
        </p:spPr>
        <p:txBody>
          <a:bodyPr/>
          <a:lstStyle/>
          <a:p>
            <a:fld id="{5968DE22-F720-4B81-B1EB-FF537FCCA312}" type="slidenum">
              <a:rPr lang="es-ES" smtClean="0"/>
              <a:t>6</a:t>
            </a:fld>
            <a:endParaRPr lang="es-ES"/>
          </a:p>
        </p:txBody>
      </p:sp>
      <p:sp>
        <p:nvSpPr>
          <p:cNvPr id="8" name="Título 1">
            <a:extLst>
              <a:ext uri="{FF2B5EF4-FFF2-40B4-BE49-F238E27FC236}">
                <a16:creationId xmlns:a16="http://schemas.microsoft.com/office/drawing/2014/main" id="{981336E1-4BBF-5A34-A965-D5525517C39F}"/>
              </a:ext>
            </a:extLst>
          </p:cNvPr>
          <p:cNvSpPr>
            <a:spLocks noGrp="1"/>
          </p:cNvSpPr>
          <p:nvPr>
            <p:ph type="title"/>
          </p:nvPr>
        </p:nvSpPr>
        <p:spPr>
          <a:xfrm>
            <a:off x="604157" y="274638"/>
            <a:ext cx="11175093" cy="427491"/>
          </a:xfrm>
        </p:spPr>
        <p:txBody>
          <a:bodyPr/>
          <a:lstStyle/>
          <a:p>
            <a:r>
              <a:rPr lang="es-ES" sz="2400" b="1" dirty="0"/>
              <a:t>Cuestiones previas a la recopilación de datos personales</a:t>
            </a:r>
            <a:endParaRPr lang="es-ES" dirty="0"/>
          </a:p>
        </p:txBody>
      </p:sp>
    </p:spTree>
    <p:extLst>
      <p:ext uri="{BB962C8B-B14F-4D97-AF65-F5344CB8AC3E}">
        <p14:creationId xmlns:p14="http://schemas.microsoft.com/office/powerpoint/2010/main" val="2743418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18983" y="1070919"/>
            <a:ext cx="11005751" cy="646331"/>
          </a:xfrm>
          <a:prstGeom prst="rect">
            <a:avLst/>
          </a:prstGeom>
          <a:noFill/>
        </p:spPr>
        <p:txBody>
          <a:bodyPr wrap="square" rtlCol="0">
            <a:spAutoFit/>
          </a:bodyPr>
          <a:lstStyle/>
          <a:p>
            <a:endParaRPr lang="es-ES" dirty="0">
              <a:solidFill>
                <a:srgbClr val="4D4D4D"/>
              </a:solidFill>
            </a:endParaRPr>
          </a:p>
          <a:p>
            <a:r>
              <a:rPr lang="es-ES" dirty="0">
                <a:solidFill>
                  <a:srgbClr val="4D4D4D"/>
                </a:solidFill>
              </a:rPr>
              <a:t>                 </a:t>
            </a:r>
            <a:endParaRPr lang="es-ES" sz="1600" dirty="0">
              <a:solidFill>
                <a:srgbClr val="4D4D4D"/>
              </a:solidFill>
            </a:endParaRPr>
          </a:p>
        </p:txBody>
      </p:sp>
      <p:sp>
        <p:nvSpPr>
          <p:cNvPr id="2" name="Rectángulo 1"/>
          <p:cNvSpPr/>
          <p:nvPr/>
        </p:nvSpPr>
        <p:spPr>
          <a:xfrm>
            <a:off x="155575" y="910958"/>
            <a:ext cx="8662461" cy="5078313"/>
          </a:xfrm>
          <a:prstGeom prst="rect">
            <a:avLst/>
          </a:prstGeom>
        </p:spPr>
        <p:txBody>
          <a:bodyPr wrap="square">
            <a:spAutoFit/>
          </a:bodyPr>
          <a:lstStyle/>
          <a:p>
            <a:endParaRPr lang="es-ES" b="1" i="1" dirty="0"/>
          </a:p>
          <a:p>
            <a:pPr marL="285750" indent="-285750">
              <a:buFont typeface="Arial" panose="020B0604020202020204" pitchFamily="34" charset="0"/>
              <a:buChar char="•"/>
            </a:pPr>
            <a:r>
              <a:rPr lang="es-ES" b="1" dirty="0"/>
              <a:t>Base legal (legitimación)</a:t>
            </a:r>
            <a:r>
              <a:rPr lang="es-ES" dirty="0"/>
              <a:t>: consentimiento (la figura que más vamos a usar nosotros en el ámbito de la investigación en el que nos movemos), contrato (mutuas de accidentes), proteger los intereses vitales de una persona, cumplimiento de una obligación legal (tribunales), interés público.</a:t>
            </a:r>
          </a:p>
          <a:p>
            <a:pPr marL="285750" indent="-285750">
              <a:buFont typeface="Arial" panose="020B0604020202020204" pitchFamily="34" charset="0"/>
              <a:buChar char="•"/>
            </a:pPr>
            <a:r>
              <a:rPr lang="es-ES" b="1" dirty="0"/>
              <a:t>Finalidad</a:t>
            </a:r>
            <a:r>
              <a:rPr lang="es-ES" dirty="0"/>
              <a:t> (¿para qué?): investigación, docencia, prestar asistencia sanitaria, etc. Deben ser explícitos.</a:t>
            </a:r>
          </a:p>
          <a:p>
            <a:pPr marL="285750" indent="-285750">
              <a:buFont typeface="Arial" panose="020B0604020202020204" pitchFamily="34" charset="0"/>
              <a:buChar char="•"/>
            </a:pPr>
            <a:r>
              <a:rPr lang="es-ES" b="1" dirty="0"/>
              <a:t>Análisis de riesgos: </a:t>
            </a:r>
            <a:r>
              <a:rPr lang="es-ES" dirty="0"/>
              <a:t>se deberán evaluar los riesgos (destrucción, pérdida, alteración accidental de los datos que pueden causar graves perjuicios) y establecer un plan de contingencia para poder mitigarlos en el caso de que éstos se produzcan</a:t>
            </a:r>
            <a:r>
              <a:rPr lang="es-ES" b="1" dirty="0"/>
              <a:t>.</a:t>
            </a:r>
          </a:p>
          <a:p>
            <a:pPr marL="285750" indent="-285750">
              <a:buFont typeface="Arial" panose="020B0604020202020204" pitchFamily="34" charset="0"/>
              <a:buChar char="•"/>
            </a:pPr>
            <a:r>
              <a:rPr lang="es-ES" b="1" dirty="0"/>
              <a:t>Transparencia en la información a los interesados: </a:t>
            </a:r>
            <a:r>
              <a:rPr lang="es-ES" dirty="0"/>
              <a:t>la información debe ser fácil de entender, utilizando un lenguaje sencillo y claro.</a:t>
            </a:r>
          </a:p>
          <a:p>
            <a:pPr marL="285750" indent="-285750">
              <a:buFont typeface="Arial" panose="020B0604020202020204" pitchFamily="34" charset="0"/>
              <a:buChar char="•"/>
            </a:pPr>
            <a:r>
              <a:rPr lang="es-ES" b="1" dirty="0"/>
              <a:t>Medidas de seguridad y preservación (en caso necesario): </a:t>
            </a:r>
            <a:r>
              <a:rPr lang="es-ES" dirty="0"/>
              <a:t>En función de los datos y tratamientos que vayamos a realizar debemos desde el primer momento decidir y evaluar qué medidas técnicas y organizativas vamos a adoptar para que el riesgo para la confidencialidad e integridad de los datos sea razonable y asumible de forma que se garantice su mantenimiento y correcta conservación.</a:t>
            </a:r>
          </a:p>
        </p:txBody>
      </p:sp>
      <p:sp>
        <p:nvSpPr>
          <p:cNvPr id="5" name="AutoShape 2" descr="Curso online de Aplicación Práctica de la Ley de Protección de Datos  Personales LOPD - Aprendu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6" name="Imagen 5"/>
          <p:cNvPicPr>
            <a:picLocks noChangeAspect="1"/>
          </p:cNvPicPr>
          <p:nvPr/>
        </p:nvPicPr>
        <p:blipFill>
          <a:blip r:embed="rId3"/>
          <a:stretch>
            <a:fillRect/>
          </a:stretch>
        </p:blipFill>
        <p:spPr>
          <a:xfrm>
            <a:off x="8818036" y="2174947"/>
            <a:ext cx="3256830" cy="2035519"/>
          </a:xfrm>
          <a:prstGeom prst="rect">
            <a:avLst/>
          </a:prstGeom>
        </p:spPr>
      </p:pic>
      <p:sp>
        <p:nvSpPr>
          <p:cNvPr id="7" name="Título 1">
            <a:extLst>
              <a:ext uri="{FF2B5EF4-FFF2-40B4-BE49-F238E27FC236}">
                <a16:creationId xmlns:a16="http://schemas.microsoft.com/office/drawing/2014/main" id="{3BA974FD-CA63-481B-7572-6F205329FB66}"/>
              </a:ext>
            </a:extLst>
          </p:cNvPr>
          <p:cNvSpPr txBox="1">
            <a:spLocks/>
          </p:cNvSpPr>
          <p:nvPr/>
        </p:nvSpPr>
        <p:spPr>
          <a:xfrm>
            <a:off x="604157" y="274638"/>
            <a:ext cx="11175093" cy="427491"/>
          </a:xfrm>
          <a:prstGeom prst="rect">
            <a:avLst/>
          </a:prstGeom>
        </p:spPr>
        <p:txBody>
          <a:bodyPr/>
          <a:lstStyle>
            <a:lvl1pPr algn="l" rtl="0" eaLnBrk="0" fontAlgn="base" hangingPunct="0">
              <a:spcBef>
                <a:spcPct val="0"/>
              </a:spcBef>
              <a:spcAft>
                <a:spcPct val="0"/>
              </a:spcAft>
              <a:buClr>
                <a:schemeClr val="tx1"/>
              </a:buClr>
              <a:defRPr sz="2400" b="1">
                <a:solidFill>
                  <a:srgbClr val="010000"/>
                </a:solidFill>
                <a:latin typeface="+mj-lt"/>
                <a:ea typeface="+mj-ea"/>
                <a:cs typeface="+mj-cs"/>
              </a:defRPr>
            </a:lvl1pPr>
            <a:lvl2pPr algn="l" rtl="0" eaLnBrk="0" fontAlgn="base" hangingPunct="0">
              <a:spcBef>
                <a:spcPct val="0"/>
              </a:spcBef>
              <a:spcAft>
                <a:spcPct val="0"/>
              </a:spcAft>
              <a:buClr>
                <a:schemeClr val="tx1"/>
              </a:buClr>
              <a:defRPr sz="4400" b="1">
                <a:solidFill>
                  <a:srgbClr val="010000"/>
                </a:solidFill>
                <a:latin typeface="Gill Sans MT" pitchFamily="34" charset="0"/>
              </a:defRPr>
            </a:lvl2pPr>
            <a:lvl3pPr algn="l" rtl="0" eaLnBrk="0" fontAlgn="base" hangingPunct="0">
              <a:spcBef>
                <a:spcPct val="0"/>
              </a:spcBef>
              <a:spcAft>
                <a:spcPct val="0"/>
              </a:spcAft>
              <a:buClr>
                <a:schemeClr val="tx1"/>
              </a:buClr>
              <a:defRPr sz="4400" b="1">
                <a:solidFill>
                  <a:srgbClr val="010000"/>
                </a:solidFill>
                <a:latin typeface="Gill Sans MT" pitchFamily="34" charset="0"/>
              </a:defRPr>
            </a:lvl3pPr>
            <a:lvl4pPr algn="l" rtl="0" eaLnBrk="0" fontAlgn="base" hangingPunct="0">
              <a:spcBef>
                <a:spcPct val="0"/>
              </a:spcBef>
              <a:spcAft>
                <a:spcPct val="0"/>
              </a:spcAft>
              <a:buClr>
                <a:schemeClr val="tx1"/>
              </a:buClr>
              <a:defRPr sz="4400" b="1">
                <a:solidFill>
                  <a:srgbClr val="010000"/>
                </a:solidFill>
                <a:latin typeface="Gill Sans MT" pitchFamily="34" charset="0"/>
              </a:defRPr>
            </a:lvl4pPr>
            <a:lvl5pPr algn="l" rtl="0" eaLnBrk="0" fontAlgn="base" hangingPunct="0">
              <a:spcBef>
                <a:spcPct val="0"/>
              </a:spcBef>
              <a:spcAft>
                <a:spcPct val="0"/>
              </a:spcAft>
              <a:buClr>
                <a:schemeClr val="tx1"/>
              </a:buClr>
              <a:defRPr sz="4400" b="1">
                <a:solidFill>
                  <a:srgbClr val="010000"/>
                </a:solidFill>
                <a:latin typeface="Gill Sans MT" pitchFamily="34" charset="0"/>
              </a:defRPr>
            </a:lvl5pPr>
            <a:lvl6pPr marL="457200" algn="l" rtl="0" fontAlgn="base">
              <a:spcBef>
                <a:spcPct val="0"/>
              </a:spcBef>
              <a:spcAft>
                <a:spcPct val="0"/>
              </a:spcAft>
              <a:buClr>
                <a:schemeClr val="tx1"/>
              </a:buClr>
              <a:defRPr b="1">
                <a:solidFill>
                  <a:srgbClr val="010000"/>
                </a:solidFill>
                <a:latin typeface="Gill Sans MT" pitchFamily="34" charset="0"/>
              </a:defRPr>
            </a:lvl6pPr>
            <a:lvl7pPr marL="914400" algn="l" rtl="0" fontAlgn="base">
              <a:spcBef>
                <a:spcPct val="0"/>
              </a:spcBef>
              <a:spcAft>
                <a:spcPct val="0"/>
              </a:spcAft>
              <a:buClr>
                <a:schemeClr val="tx1"/>
              </a:buClr>
              <a:defRPr b="1">
                <a:solidFill>
                  <a:srgbClr val="010000"/>
                </a:solidFill>
                <a:latin typeface="Gill Sans MT" pitchFamily="34" charset="0"/>
              </a:defRPr>
            </a:lvl7pPr>
            <a:lvl8pPr marL="1371600" algn="l" rtl="0" fontAlgn="base">
              <a:spcBef>
                <a:spcPct val="0"/>
              </a:spcBef>
              <a:spcAft>
                <a:spcPct val="0"/>
              </a:spcAft>
              <a:buClr>
                <a:schemeClr val="tx1"/>
              </a:buClr>
              <a:defRPr b="1">
                <a:solidFill>
                  <a:srgbClr val="010000"/>
                </a:solidFill>
                <a:latin typeface="Gill Sans MT" pitchFamily="34" charset="0"/>
              </a:defRPr>
            </a:lvl8pPr>
            <a:lvl9pPr marL="1828800" algn="l" rtl="0" fontAlgn="base">
              <a:spcBef>
                <a:spcPct val="0"/>
              </a:spcBef>
              <a:spcAft>
                <a:spcPct val="0"/>
              </a:spcAft>
              <a:buClr>
                <a:schemeClr val="tx1"/>
              </a:buClr>
              <a:defRPr b="1">
                <a:solidFill>
                  <a:srgbClr val="010000"/>
                </a:solidFill>
                <a:latin typeface="Gill Sans MT" pitchFamily="34" charset="0"/>
              </a:defRPr>
            </a:lvl9pPr>
          </a:lstStyle>
          <a:p>
            <a:r>
              <a:rPr lang="es-ES" b="1" dirty="0"/>
              <a:t>¿Qué necesito para recabar los datos?</a:t>
            </a:r>
          </a:p>
        </p:txBody>
      </p:sp>
    </p:spTree>
    <p:extLst>
      <p:ext uri="{BB962C8B-B14F-4D97-AF65-F5344CB8AC3E}">
        <p14:creationId xmlns:p14="http://schemas.microsoft.com/office/powerpoint/2010/main" val="289095457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81288" y="1001040"/>
            <a:ext cx="10584873" cy="5355312"/>
          </a:xfrm>
          <a:prstGeom prst="rect">
            <a:avLst/>
          </a:prstGeom>
          <a:noFill/>
        </p:spPr>
        <p:txBody>
          <a:bodyPr wrap="square" rtlCol="0">
            <a:spAutoFit/>
          </a:bodyPr>
          <a:lstStyle/>
          <a:p>
            <a:r>
              <a:rPr lang="es-ES" dirty="0"/>
              <a:t>A la hora de recopilar, los investigadores deben seguir una serie de principios básicos que incluyen:</a:t>
            </a:r>
          </a:p>
          <a:p>
            <a:endParaRPr lang="es-ES" dirty="0"/>
          </a:p>
          <a:p>
            <a:r>
              <a:rPr lang="es-ES" b="1" dirty="0"/>
              <a:t>Transparencia</a:t>
            </a:r>
            <a:r>
              <a:rPr lang="es-ES" dirty="0"/>
              <a:t>: procesamiento de datos personales "de manera legal, justa y transparente"</a:t>
            </a:r>
          </a:p>
          <a:p>
            <a:endParaRPr lang="es-ES" dirty="0"/>
          </a:p>
          <a:p>
            <a:r>
              <a:rPr lang="es-ES" b="1" dirty="0"/>
              <a:t>Minimización de datos</a:t>
            </a:r>
            <a:r>
              <a:rPr lang="es-ES" dirty="0"/>
              <a:t>: el uso de los datos se limitará, única y exclusivamente, al propósito de la investigación respectiva. No puedo “aprovechar” y solicitar datos porque me podrían venir bien para otra investigación que estoy llevando a cabo…. El principio de minimización de datos indica que éstos serán adecuados, pertinentes y limitados a lo necesario en relación con los fines para los que son tratados.</a:t>
            </a:r>
          </a:p>
          <a:p>
            <a:endParaRPr lang="es-ES" dirty="0"/>
          </a:p>
          <a:p>
            <a:r>
              <a:rPr lang="es-ES" b="1" dirty="0"/>
              <a:t>Precisión y exactitud</a:t>
            </a:r>
            <a:r>
              <a:rPr lang="es-ES" dirty="0"/>
              <a:t>: Exactitud. Los datos han de ser exactos, veraces y estar actualizados. Los datos inexactos deben ser "borrados o rectificados sin demora". </a:t>
            </a:r>
          </a:p>
          <a:p>
            <a:endParaRPr lang="es-ES" dirty="0"/>
          </a:p>
          <a:p>
            <a:r>
              <a:rPr lang="es-ES" b="1" dirty="0"/>
              <a:t>Integridad y confidencialidad: </a:t>
            </a:r>
            <a:r>
              <a:rPr lang="es-ES" dirty="0"/>
              <a:t>los datos deben estar protegidos por medidas de seguridad adecuadas (técnicas y organizativas). </a:t>
            </a:r>
          </a:p>
          <a:p>
            <a:endParaRPr lang="es-ES" dirty="0"/>
          </a:p>
          <a:p>
            <a:r>
              <a:rPr lang="es-ES" b="1" dirty="0"/>
              <a:t>Plazo</a:t>
            </a:r>
            <a:r>
              <a:rPr lang="es-ES" dirty="0"/>
              <a:t>: Limitación del plazo de conservación al cumplimiento del fin para el que fueron recabados.</a:t>
            </a:r>
          </a:p>
          <a:p>
            <a:endParaRPr lang="es-ES" dirty="0"/>
          </a:p>
          <a:p>
            <a:endParaRPr lang="es-ES" dirty="0"/>
          </a:p>
        </p:txBody>
      </p:sp>
      <p:sp>
        <p:nvSpPr>
          <p:cNvPr id="3" name="Marcador de número de diapositiva 2"/>
          <p:cNvSpPr>
            <a:spLocks noGrp="1"/>
          </p:cNvSpPr>
          <p:nvPr>
            <p:ph type="sldNum" sz="quarter" idx="4294967295"/>
          </p:nvPr>
        </p:nvSpPr>
        <p:spPr>
          <a:xfrm>
            <a:off x="7981950" y="6356352"/>
            <a:ext cx="2057400" cy="365125"/>
          </a:xfrm>
          <a:prstGeom prst="rect">
            <a:avLst/>
          </a:prstGeom>
        </p:spPr>
        <p:txBody>
          <a:bodyPr/>
          <a:lstStyle/>
          <a:p>
            <a:fld id="{5968DE22-F720-4B81-B1EB-FF537FCCA312}" type="slidenum">
              <a:rPr lang="es-ES" smtClean="0"/>
              <a:t>8</a:t>
            </a:fld>
            <a:endParaRPr lang="es-ES"/>
          </a:p>
        </p:txBody>
      </p:sp>
      <p:sp>
        <p:nvSpPr>
          <p:cNvPr id="4" name="Título 1">
            <a:extLst>
              <a:ext uri="{FF2B5EF4-FFF2-40B4-BE49-F238E27FC236}">
                <a16:creationId xmlns:a16="http://schemas.microsoft.com/office/drawing/2014/main" id="{B37F6BF0-D733-80D1-DE26-F64CDFB5876B}"/>
              </a:ext>
            </a:extLst>
          </p:cNvPr>
          <p:cNvSpPr>
            <a:spLocks noGrp="1"/>
          </p:cNvSpPr>
          <p:nvPr>
            <p:ph type="title"/>
          </p:nvPr>
        </p:nvSpPr>
        <p:spPr>
          <a:xfrm>
            <a:off x="604157" y="274638"/>
            <a:ext cx="11175093" cy="427491"/>
          </a:xfrm>
        </p:spPr>
        <p:txBody>
          <a:bodyPr/>
          <a:lstStyle/>
          <a:p>
            <a:r>
              <a:rPr lang="es-ES" b="1" dirty="0"/>
              <a:t>Principios clave a seguir</a:t>
            </a:r>
          </a:p>
        </p:txBody>
      </p:sp>
    </p:spTree>
    <p:extLst>
      <p:ext uri="{BB962C8B-B14F-4D97-AF65-F5344CB8AC3E}">
        <p14:creationId xmlns:p14="http://schemas.microsoft.com/office/powerpoint/2010/main" val="3472461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81288" y="1001040"/>
            <a:ext cx="10584873" cy="646331"/>
          </a:xfrm>
          <a:prstGeom prst="rect">
            <a:avLst/>
          </a:prstGeom>
          <a:noFill/>
        </p:spPr>
        <p:txBody>
          <a:bodyPr wrap="square" rtlCol="0">
            <a:spAutoFit/>
          </a:bodyPr>
          <a:lstStyle/>
          <a:p>
            <a:endParaRPr lang="es-ES" dirty="0"/>
          </a:p>
          <a:p>
            <a:endParaRPr lang="es-ES" dirty="0"/>
          </a:p>
        </p:txBody>
      </p:sp>
      <p:sp>
        <p:nvSpPr>
          <p:cNvPr id="3" name="Marcador de número de diapositiva 2"/>
          <p:cNvSpPr>
            <a:spLocks noGrp="1"/>
          </p:cNvSpPr>
          <p:nvPr>
            <p:ph type="sldNum" sz="quarter" idx="4294967295"/>
          </p:nvPr>
        </p:nvSpPr>
        <p:spPr>
          <a:xfrm>
            <a:off x="7981950" y="6356352"/>
            <a:ext cx="2057400" cy="365125"/>
          </a:xfrm>
          <a:prstGeom prst="rect">
            <a:avLst/>
          </a:prstGeom>
        </p:spPr>
        <p:txBody>
          <a:bodyPr/>
          <a:lstStyle/>
          <a:p>
            <a:fld id="{5968DE22-F720-4B81-B1EB-FF537FCCA312}" type="slidenum">
              <a:rPr lang="es-ES" smtClean="0"/>
              <a:t>9</a:t>
            </a:fld>
            <a:endParaRPr lang="es-ES"/>
          </a:p>
        </p:txBody>
      </p:sp>
      <p:sp>
        <p:nvSpPr>
          <p:cNvPr id="6" name="Rectángulo 5"/>
          <p:cNvSpPr/>
          <p:nvPr/>
        </p:nvSpPr>
        <p:spPr>
          <a:xfrm>
            <a:off x="387179" y="938245"/>
            <a:ext cx="8171935" cy="2585323"/>
          </a:xfrm>
          <a:prstGeom prst="rect">
            <a:avLst/>
          </a:prstGeom>
        </p:spPr>
        <p:txBody>
          <a:bodyPr wrap="square">
            <a:spAutoFit/>
          </a:bodyPr>
          <a:lstStyle/>
          <a:p>
            <a:r>
              <a:rPr lang="es-ES" b="1" dirty="0"/>
              <a:t>Datos </a:t>
            </a:r>
            <a:r>
              <a:rPr lang="es-ES" b="1" dirty="0" err="1"/>
              <a:t>seudonimizados</a:t>
            </a:r>
            <a:r>
              <a:rPr lang="es-ES" dirty="0"/>
              <a:t>: Son aquellos datos personales que ya no pueden atribuirse a un interesado sin utilizar información adicional, siempre que dicha información adicional figure por separado y esté sujeta a medidas técnicas y organizativas destinadas a garantizar que los datos personales no se atribuyen a una persona física identificada o identificable. Por ejemplo, yo hago la entrevista a un paciente y la remito a otro colaborador indicando que se trata del paciente 1. Pero la relación entre el paciente concreto y el identificador 1 la tengo yo, y no a quien le remito la entrevista para que trabaje con esa información.</a:t>
            </a:r>
          </a:p>
        </p:txBody>
      </p:sp>
      <p:sp>
        <p:nvSpPr>
          <p:cNvPr id="4" name="CuadroTexto 3"/>
          <p:cNvSpPr txBox="1"/>
          <p:nvPr/>
        </p:nvSpPr>
        <p:spPr>
          <a:xfrm>
            <a:off x="3542271" y="3616411"/>
            <a:ext cx="8147222" cy="1477328"/>
          </a:xfrm>
          <a:prstGeom prst="rect">
            <a:avLst/>
          </a:prstGeom>
          <a:noFill/>
        </p:spPr>
        <p:txBody>
          <a:bodyPr wrap="square" rtlCol="0">
            <a:spAutoFit/>
          </a:bodyPr>
          <a:lstStyle/>
          <a:p>
            <a:r>
              <a:rPr lang="es-ES" b="1" dirty="0"/>
              <a:t>Datos anonimizados: </a:t>
            </a:r>
            <a:r>
              <a:rPr lang="es-ES" dirty="0"/>
              <a:t>son aquellos datos que no permiten identificar de ninguna manera al sujeto porque no hay vínculo entre identificador y el sujeto. En ningún caso será posible la vinculación del dato con la persona a la que hubiese identificado; es imposible volver a identificar a esa persona a través de ese dato.</a:t>
            </a:r>
          </a:p>
        </p:txBody>
      </p:sp>
      <p:pic>
        <p:nvPicPr>
          <p:cNvPr id="7" name="Imagen 6"/>
          <p:cNvPicPr>
            <a:picLocks noChangeAspect="1"/>
          </p:cNvPicPr>
          <p:nvPr/>
        </p:nvPicPr>
        <p:blipFill>
          <a:blip r:embed="rId2"/>
          <a:stretch>
            <a:fillRect/>
          </a:stretch>
        </p:blipFill>
        <p:spPr>
          <a:xfrm>
            <a:off x="387179" y="3754730"/>
            <a:ext cx="2652841" cy="2652841"/>
          </a:xfrm>
          <a:prstGeom prst="rect">
            <a:avLst/>
          </a:prstGeom>
        </p:spPr>
      </p:pic>
      <p:sp>
        <p:nvSpPr>
          <p:cNvPr id="8" name="Título 1">
            <a:extLst>
              <a:ext uri="{FF2B5EF4-FFF2-40B4-BE49-F238E27FC236}">
                <a16:creationId xmlns:a16="http://schemas.microsoft.com/office/drawing/2014/main" id="{11DD15C0-8694-5E40-DD62-66159D64F082}"/>
              </a:ext>
            </a:extLst>
          </p:cNvPr>
          <p:cNvSpPr>
            <a:spLocks noGrp="1"/>
          </p:cNvSpPr>
          <p:nvPr>
            <p:ph type="title"/>
          </p:nvPr>
        </p:nvSpPr>
        <p:spPr>
          <a:xfrm>
            <a:off x="604157" y="274638"/>
            <a:ext cx="11175093" cy="427491"/>
          </a:xfrm>
        </p:spPr>
        <p:txBody>
          <a:bodyPr/>
          <a:lstStyle/>
          <a:p>
            <a:r>
              <a:rPr lang="es-ES" b="1" dirty="0" err="1"/>
              <a:t>Anonimización</a:t>
            </a:r>
            <a:r>
              <a:rPr lang="es-ES" b="1" dirty="0"/>
              <a:t> VS </a:t>
            </a:r>
            <a:r>
              <a:rPr lang="es-ES" b="1" dirty="0" err="1"/>
              <a:t>Seudonimización</a:t>
            </a:r>
            <a:br>
              <a:rPr lang="es-ES" b="1" dirty="0"/>
            </a:br>
            <a:endParaRPr lang="es-ES" b="1" dirty="0"/>
          </a:p>
        </p:txBody>
      </p:sp>
    </p:spTree>
    <p:extLst>
      <p:ext uri="{BB962C8B-B14F-4D97-AF65-F5344CB8AC3E}">
        <p14:creationId xmlns:p14="http://schemas.microsoft.com/office/powerpoint/2010/main" val="1478376142"/>
      </p:ext>
    </p:extLst>
  </p:cSld>
  <p:clrMapOvr>
    <a:masterClrMapping/>
  </p:clrMapOvr>
</p:sld>
</file>

<file path=ppt/theme/theme1.xml><?xml version="1.0" encoding="utf-8"?>
<a:theme xmlns:a="http://schemas.openxmlformats.org/drawingml/2006/main" name="Presentación UCES">
  <a:themeElements>
    <a:clrScheme name="Personalizado 1">
      <a:dk1>
        <a:srgbClr val="4D4D4D"/>
      </a:dk1>
      <a:lt1>
        <a:srgbClr val="FFFFFF"/>
      </a:lt1>
      <a:dk2>
        <a:srgbClr val="000000"/>
      </a:dk2>
      <a:lt2>
        <a:srgbClr val="4D4D4D"/>
      </a:lt2>
      <a:accent1>
        <a:srgbClr val="CC0000"/>
      </a:accent1>
      <a:accent2>
        <a:srgbClr val="FF7C80"/>
      </a:accent2>
      <a:accent3>
        <a:srgbClr val="404040"/>
      </a:accent3>
      <a:accent4>
        <a:srgbClr val="FFFFFF"/>
      </a:accent4>
      <a:accent5>
        <a:srgbClr val="E2AAAA"/>
      </a:accent5>
      <a:accent6>
        <a:srgbClr val="E77073"/>
      </a:accent6>
      <a:hlink>
        <a:srgbClr val="CC0000"/>
      </a:hlink>
      <a:folHlink>
        <a:srgbClr val="5F5F5F"/>
      </a:folHlink>
    </a:clrScheme>
    <a:fontScheme name="Presentación UCES">
      <a:majorFont>
        <a:latin typeface="Gill Sans M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12700">
          <a:noFill/>
          <a:miter lim="800000"/>
          <a:headEnd/>
          <a:tailEnd/>
        </a:ln>
      </a:spPr>
      <a:bodyPr vert="horz" wrap="square" lIns="45720" tIns="44450" rIns="45720" bIns="44450" numCol="1" anchor="b" anchorCtr="0" compatLnSpc="1">
        <a:prstTxWarp prst="textNoShape">
          <a:avLst/>
        </a:prstTxWarp>
      </a:bodyPr>
      <a:lstStyle>
        <a:defPPr>
          <a:defRPr kern="0" dirty="0" smtClean="0"/>
        </a:defPPr>
      </a:lstStyle>
    </a:txDef>
  </a:objectDefaults>
  <a:extraClrSchemeLst>
    <a:extraClrScheme>
      <a:clrScheme name="Presentación UC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UC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UC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UC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UC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UC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UC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resentación UCES 8">
        <a:dk1>
          <a:srgbClr val="4D4D4D"/>
        </a:dk1>
        <a:lt1>
          <a:srgbClr val="FFFFFF"/>
        </a:lt1>
        <a:dk2>
          <a:srgbClr val="000000"/>
        </a:dk2>
        <a:lt2>
          <a:srgbClr val="4D4D4D"/>
        </a:lt2>
        <a:accent1>
          <a:srgbClr val="CC0000"/>
        </a:accent1>
        <a:accent2>
          <a:srgbClr val="FF7C80"/>
        </a:accent2>
        <a:accent3>
          <a:srgbClr val="FFFFFF"/>
        </a:accent3>
        <a:accent4>
          <a:srgbClr val="404040"/>
        </a:accent4>
        <a:accent5>
          <a:srgbClr val="E2AAAA"/>
        </a:accent5>
        <a:accent6>
          <a:srgbClr val="E77073"/>
        </a:accent6>
        <a:hlink>
          <a:srgbClr val="DDDDDD"/>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1152</TotalTime>
  <Words>2737</Words>
  <Application>Microsoft Office PowerPoint</Application>
  <PresentationFormat>Panorámica</PresentationFormat>
  <Paragraphs>199</Paragraphs>
  <Slides>22</Slides>
  <Notes>5</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22</vt:i4>
      </vt:variant>
    </vt:vector>
  </HeadingPairs>
  <TitlesOfParts>
    <vt:vector size="30" baseType="lpstr">
      <vt:lpstr>Arial</vt:lpstr>
      <vt:lpstr>Calibri</vt:lpstr>
      <vt:lpstr>Courier New</vt:lpstr>
      <vt:lpstr>Gill Sans MT</vt:lpstr>
      <vt:lpstr>Times New Roman</vt:lpstr>
      <vt:lpstr>Wingdings</vt:lpstr>
      <vt:lpstr>Presentación UCES</vt:lpstr>
      <vt:lpstr>Image</vt:lpstr>
      <vt:lpstr>Programa Mentor</vt:lpstr>
      <vt:lpstr>Calendario Seminarios AES</vt:lpstr>
      <vt:lpstr>Presentación de PowerPoint</vt:lpstr>
      <vt:lpstr>Presentación de PowerPoint</vt:lpstr>
      <vt:lpstr>Cuestiones previas a la recopilación de datos personales</vt:lpstr>
      <vt:lpstr>Cuestiones previas a la recopilación de datos personales</vt:lpstr>
      <vt:lpstr>Presentación de PowerPoint</vt:lpstr>
      <vt:lpstr>Principios clave a seguir</vt:lpstr>
      <vt:lpstr>Anonimización VS Seudonimización </vt:lpstr>
      <vt:lpstr>Presentación de PowerPoint</vt:lpstr>
      <vt:lpstr>Presentación de PowerPoint</vt:lpstr>
      <vt:lpstr>Presentación de PowerPoint</vt:lpstr>
      <vt:lpstr>Presentación de PowerPoint</vt:lpstr>
      <vt:lpstr>Presentación de PowerPoint</vt:lpstr>
      <vt:lpstr>Presentación de PowerPoint</vt:lpstr>
      <vt:lpstr>Apartados Memoria</vt:lpstr>
      <vt:lpstr>Datos de Investigación</vt:lpstr>
      <vt:lpstr>Elementos a describir Memoria</vt:lpstr>
      <vt:lpstr>Elementos a describir Memoria</vt:lpstr>
      <vt:lpstr>Repositorios de Datos Científicos</vt:lpstr>
      <vt:lpstr>Repositorios de Datos Científicos</vt:lpstr>
      <vt:lpstr>Contacto</vt:lpstr>
    </vt:vector>
  </TitlesOfParts>
  <Company>Comunidad de Madrid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PPT IDIPAZ</dc:title>
  <dc:creator>Quijada Alcon.Daniel</dc:creator>
  <cp:lastModifiedBy>Daniel Q A</cp:lastModifiedBy>
  <cp:revision>60</cp:revision>
  <cp:lastPrinted>2021-09-14T15:19:29Z</cp:lastPrinted>
  <dcterms:created xsi:type="dcterms:W3CDTF">2021-07-15T10:05:25Z</dcterms:created>
  <dcterms:modified xsi:type="dcterms:W3CDTF">2023-01-12T03:00:11Z</dcterms:modified>
</cp:coreProperties>
</file>